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1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slideLayouts/slideLayout12.xml" ContentType="application/vnd.openxmlformats-officedocument.presentationml.slideLayout+xml"/>
  <Override PartName="/ppt/theme/theme15.xml" ContentType="application/vnd.openxmlformats-officedocument.theme+xml"/>
  <Override PartName="/ppt/slideLayouts/slideLayout13.xml" ContentType="application/vnd.openxmlformats-officedocument.presentationml.slideLayout+xml"/>
  <Override PartName="/ppt/theme/theme16.xml" ContentType="application/vnd.openxmlformats-officedocument.theme+xml"/>
  <Override PartName="/ppt/slideLayouts/slideLayout14.xml" ContentType="application/vnd.openxmlformats-officedocument.presentationml.slideLayout+xml"/>
  <Override PartName="/ppt/theme/theme17.xml" ContentType="application/vnd.openxmlformats-officedocument.theme+xml"/>
  <Override PartName="/ppt/slideLayouts/slideLayout1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64" r:id="rId3"/>
    <p:sldMasterId id="2147483667" r:id="rId4"/>
    <p:sldMasterId id="2147483669"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 id="2147483704" r:id="rId18"/>
  </p:sldMasterIdLst>
  <p:notesMasterIdLst>
    <p:notesMasterId r:id="rId71"/>
  </p:notesMasterIdLst>
  <p:handoutMasterIdLst>
    <p:handoutMasterId r:id="rId72"/>
  </p:handoutMasterIdLst>
  <p:sldIdLst>
    <p:sldId id="258" r:id="rId19"/>
    <p:sldId id="302" r:id="rId20"/>
    <p:sldId id="262" r:id="rId21"/>
    <p:sldId id="263" r:id="rId22"/>
    <p:sldId id="264" r:id="rId23"/>
    <p:sldId id="269" r:id="rId24"/>
    <p:sldId id="293" r:id="rId25"/>
    <p:sldId id="270" r:id="rId26"/>
    <p:sldId id="431" r:id="rId27"/>
    <p:sldId id="323" r:id="rId28"/>
    <p:sldId id="327" r:id="rId29"/>
    <p:sldId id="429" r:id="rId30"/>
    <p:sldId id="266" r:id="rId31"/>
    <p:sldId id="274" r:id="rId32"/>
    <p:sldId id="279" r:id="rId33"/>
    <p:sldId id="280" r:id="rId34"/>
    <p:sldId id="281" r:id="rId35"/>
    <p:sldId id="282" r:id="rId36"/>
    <p:sldId id="283" r:id="rId37"/>
    <p:sldId id="303" r:id="rId38"/>
    <p:sldId id="433" r:id="rId39"/>
    <p:sldId id="432" r:id="rId40"/>
    <p:sldId id="306" r:id="rId41"/>
    <p:sldId id="304" r:id="rId42"/>
    <p:sldId id="312" r:id="rId43"/>
    <p:sldId id="313" r:id="rId44"/>
    <p:sldId id="314" r:id="rId45"/>
    <p:sldId id="315" r:id="rId46"/>
    <p:sldId id="316" r:id="rId47"/>
    <p:sldId id="309" r:id="rId48"/>
    <p:sldId id="328" r:id="rId49"/>
    <p:sldId id="318" r:id="rId50"/>
    <p:sldId id="320" r:id="rId51"/>
    <p:sldId id="321" r:id="rId52"/>
    <p:sldId id="322" r:id="rId53"/>
    <p:sldId id="311" r:id="rId54"/>
    <p:sldId id="324" r:id="rId55"/>
    <p:sldId id="325" r:id="rId56"/>
    <p:sldId id="326" r:id="rId57"/>
    <p:sldId id="284" r:id="rId58"/>
    <p:sldId id="308" r:id="rId59"/>
    <p:sldId id="428" r:id="rId60"/>
    <p:sldId id="296" r:id="rId61"/>
    <p:sldId id="297" r:id="rId62"/>
    <p:sldId id="298" r:id="rId63"/>
    <p:sldId id="286" r:id="rId64"/>
    <p:sldId id="317" r:id="rId65"/>
    <p:sldId id="287" r:id="rId66"/>
    <p:sldId id="288" r:id="rId67"/>
    <p:sldId id="434" r:id="rId68"/>
    <p:sldId id="292" r:id="rId69"/>
    <p:sldId id="260"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9" d="100"/>
          <a:sy n="69" d="100"/>
        </p:scale>
        <p:origin x="9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D073DA9-E129-481F-9900-260064C51832}" type="datetimeFigureOut">
              <a:rPr lang="en-US" smtClean="0"/>
              <a:t>2/25/2020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20C8C2D-B913-4896-87F4-E9D59FFBE342}" type="slidenum">
              <a:rPr lang="en-US" smtClean="0"/>
              <a:t>‹#›</a:t>
            </a:fld>
            <a:endParaRPr lang="en-US"/>
          </a:p>
        </p:txBody>
      </p:sp>
    </p:spTree>
    <p:extLst>
      <p:ext uri="{BB962C8B-B14F-4D97-AF65-F5344CB8AC3E}">
        <p14:creationId xmlns:p14="http://schemas.microsoft.com/office/powerpoint/2010/main" val="22801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74EB95-338C-463C-AB75-4C9A75700B6A}" type="datetimeFigureOut">
              <a:rPr lang="en-US" smtClean="0"/>
              <a:t>2/25/2020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B7694C-A873-4351-8333-B2191104B4D5}" type="slidenum">
              <a:rPr lang="en-US" smtClean="0"/>
              <a:t>‹#›</a:t>
            </a:fld>
            <a:endParaRPr lang="en-US"/>
          </a:p>
        </p:txBody>
      </p:sp>
    </p:spTree>
    <p:extLst>
      <p:ext uri="{BB962C8B-B14F-4D97-AF65-F5344CB8AC3E}">
        <p14:creationId xmlns:p14="http://schemas.microsoft.com/office/powerpoint/2010/main" val="371148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B7694C-A873-4351-8333-B2191104B4D5}" type="slidenum">
              <a:rPr lang="en-US" smtClean="0"/>
              <a:t>1</a:t>
            </a:fld>
            <a:endParaRPr lang="en-US"/>
          </a:p>
        </p:txBody>
      </p:sp>
    </p:spTree>
    <p:extLst>
      <p:ext uri="{BB962C8B-B14F-4D97-AF65-F5344CB8AC3E}">
        <p14:creationId xmlns:p14="http://schemas.microsoft.com/office/powerpoint/2010/main" val="789892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5A4B48-7BF7-4399-8CED-29848F058D20}" type="slidenum">
              <a:rPr lang="en-US" altLang="en-US" smtClean="0">
                <a:solidFill>
                  <a:srgbClr val="000000"/>
                </a:solidFill>
              </a:rPr>
              <a:pPr>
                <a:spcBef>
                  <a:spcPct val="0"/>
                </a:spcBef>
              </a:pPr>
              <a:t>24</a:t>
            </a:fld>
            <a:endParaRPr lang="en-US" altLang="en-US">
              <a:solidFill>
                <a:srgbClr val="000000"/>
              </a:solidFill>
            </a:endParaRPr>
          </a:p>
        </p:txBody>
      </p:sp>
      <p:sp>
        <p:nvSpPr>
          <p:cNvPr id="11267" name="Slide Image Placeholder 1"/>
          <p:cNvSpPr>
            <a:spLocks noGrp="1" noRot="1" noChangeAspect="1" noTextEdit="1"/>
          </p:cNvSpPr>
          <p:nvPr>
            <p:ph type="sldImg"/>
          </p:nvPr>
        </p:nvSpPr>
        <p:spPr>
          <a:ln/>
        </p:spPr>
      </p:sp>
      <p:sp>
        <p:nvSpPr>
          <p:cNvPr id="11268" name="Notes Placeholder 2"/>
          <p:cNvSpPr>
            <a:spLocks noGrp="1"/>
          </p:cNvSpPr>
          <p:nvPr>
            <p:ph type="body" idx="1"/>
          </p:nvPr>
        </p:nvSpPr>
        <p:spPr>
          <a:noFill/>
        </p:spPr>
        <p:txBody>
          <a:bodyPr/>
          <a:lstStyle/>
          <a:p>
            <a:pPr defTabSz="457200" eaLnBrk="1" hangingPunct="1"/>
            <a:endParaRPr lang="en-US" altLang="en-US">
              <a:latin typeface="Arial" panose="020B0604020202020204" pitchFamily="34" charset="0"/>
            </a:endParaRPr>
          </a:p>
        </p:txBody>
      </p:sp>
      <p:sp>
        <p:nvSpPr>
          <p:cNvPr id="112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30000"/>
              </a:spcBef>
              <a:defRPr sz="1200">
                <a:solidFill>
                  <a:schemeClr val="tx1"/>
                </a:solidFill>
                <a:latin typeface="Arial" panose="020B0604020202020204" pitchFamily="34" charset="0"/>
              </a:defRPr>
            </a:lvl1pPr>
            <a:lvl2pPr marL="742950" indent="-285750" defTabSz="457200">
              <a:spcBef>
                <a:spcPct val="30000"/>
              </a:spcBef>
              <a:defRPr sz="1200">
                <a:solidFill>
                  <a:schemeClr val="tx1"/>
                </a:solidFill>
                <a:latin typeface="Arial" panose="020B0604020202020204" pitchFamily="34" charset="0"/>
              </a:defRPr>
            </a:lvl2pPr>
            <a:lvl3pPr marL="1143000" indent="-228600" defTabSz="457200">
              <a:spcBef>
                <a:spcPct val="30000"/>
              </a:spcBef>
              <a:defRPr sz="1200">
                <a:solidFill>
                  <a:schemeClr val="tx1"/>
                </a:solidFill>
                <a:latin typeface="Arial" panose="020B0604020202020204" pitchFamily="34" charset="0"/>
              </a:defRPr>
            </a:lvl3pPr>
            <a:lvl4pPr marL="1600200" indent="-228600" defTabSz="457200">
              <a:spcBef>
                <a:spcPct val="30000"/>
              </a:spcBef>
              <a:defRPr sz="1200">
                <a:solidFill>
                  <a:schemeClr val="tx1"/>
                </a:solidFill>
                <a:latin typeface="Arial" panose="020B0604020202020204" pitchFamily="34" charset="0"/>
              </a:defRPr>
            </a:lvl4pPr>
            <a:lvl5pPr marL="2057400" indent="-228600" defTabSz="4572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C0962378-AE96-49C2-B9B8-F29FA4E7B1AE}" type="slidenum">
              <a:rPr lang="en-US" altLang="en-US" smtClean="0">
                <a:solidFill>
                  <a:srgbClr val="000000"/>
                </a:solidFill>
                <a:latin typeface="Calibri" panose="020F0502020204030204" pitchFamily="34" charset="0"/>
                <a:ea typeface="ＭＳ Ｐゴシック" panose="020B0600070205080204" pitchFamily="34" charset="-128"/>
              </a:rPr>
              <a:pPr algn="r" fontAlgn="base">
                <a:spcBef>
                  <a:spcPct val="0"/>
                </a:spcBef>
                <a:spcAft>
                  <a:spcPct val="0"/>
                </a:spcAft>
              </a:pPr>
              <a:t>24</a:t>
            </a:fld>
            <a:endParaRPr lang="en-US"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44937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60F8B7-CD8B-4664-B1CE-D5DD238A1C25}" type="slidenum">
              <a:rPr lang="en-US" altLang="en-US" smtClean="0">
                <a:solidFill>
                  <a:srgbClr val="000000"/>
                </a:solidFill>
              </a:rPr>
              <a:pPr>
                <a:spcBef>
                  <a:spcPct val="0"/>
                </a:spcBef>
              </a:pPr>
              <a:t>30</a:t>
            </a:fld>
            <a:endParaRPr lang="en-US" altLang="en-US">
              <a:solidFill>
                <a:srgbClr val="000000"/>
              </a:solidFill>
            </a:endParaRPr>
          </a:p>
        </p:txBody>
      </p:sp>
      <p:sp>
        <p:nvSpPr>
          <p:cNvPr id="17411" name="Slide Image Placeholder 1"/>
          <p:cNvSpPr>
            <a:spLocks noGrp="1" noRot="1" noChangeAspect="1" noTextEdit="1"/>
          </p:cNvSpPr>
          <p:nvPr>
            <p:ph type="sldImg"/>
          </p:nvPr>
        </p:nvSpPr>
        <p:spPr>
          <a:ln/>
        </p:spPr>
      </p:sp>
      <p:sp>
        <p:nvSpPr>
          <p:cNvPr id="17412" name="Notes Placeholder 2"/>
          <p:cNvSpPr>
            <a:spLocks noGrp="1"/>
          </p:cNvSpPr>
          <p:nvPr>
            <p:ph type="body" idx="1"/>
          </p:nvPr>
        </p:nvSpPr>
        <p:spPr>
          <a:noFill/>
        </p:spPr>
        <p:txBody>
          <a:bodyPr/>
          <a:lstStyle/>
          <a:p>
            <a:pPr defTabSz="457200" eaLnBrk="1" hangingPunct="1"/>
            <a:endParaRPr lang="en-US" altLang="en-US">
              <a:latin typeface="Arial" panose="020B0604020202020204" pitchFamily="34" charset="0"/>
            </a:endParaRPr>
          </a:p>
        </p:txBody>
      </p:sp>
      <p:sp>
        <p:nvSpPr>
          <p:cNvPr id="174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30000"/>
              </a:spcBef>
              <a:defRPr sz="1200">
                <a:solidFill>
                  <a:schemeClr val="tx1"/>
                </a:solidFill>
                <a:latin typeface="Arial" panose="020B0604020202020204" pitchFamily="34" charset="0"/>
              </a:defRPr>
            </a:lvl1pPr>
            <a:lvl2pPr marL="742950" indent="-285750" defTabSz="457200">
              <a:spcBef>
                <a:spcPct val="30000"/>
              </a:spcBef>
              <a:defRPr sz="1200">
                <a:solidFill>
                  <a:schemeClr val="tx1"/>
                </a:solidFill>
                <a:latin typeface="Arial" panose="020B0604020202020204" pitchFamily="34" charset="0"/>
              </a:defRPr>
            </a:lvl2pPr>
            <a:lvl3pPr marL="1143000" indent="-228600" defTabSz="457200">
              <a:spcBef>
                <a:spcPct val="30000"/>
              </a:spcBef>
              <a:defRPr sz="1200">
                <a:solidFill>
                  <a:schemeClr val="tx1"/>
                </a:solidFill>
                <a:latin typeface="Arial" panose="020B0604020202020204" pitchFamily="34" charset="0"/>
              </a:defRPr>
            </a:lvl3pPr>
            <a:lvl4pPr marL="1600200" indent="-228600" defTabSz="457200">
              <a:spcBef>
                <a:spcPct val="30000"/>
              </a:spcBef>
              <a:defRPr sz="1200">
                <a:solidFill>
                  <a:schemeClr val="tx1"/>
                </a:solidFill>
                <a:latin typeface="Arial" panose="020B0604020202020204" pitchFamily="34" charset="0"/>
              </a:defRPr>
            </a:lvl4pPr>
            <a:lvl5pPr marL="2057400" indent="-228600" defTabSz="4572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01F8F2A0-4AAE-4D24-94C0-7B916C4B260F}" type="slidenum">
              <a:rPr lang="en-US" altLang="en-US" smtClean="0">
                <a:solidFill>
                  <a:srgbClr val="000000"/>
                </a:solidFill>
                <a:latin typeface="Calibri" panose="020F0502020204030204" pitchFamily="34" charset="0"/>
                <a:ea typeface="ＭＳ Ｐゴシック" panose="020B0600070205080204" pitchFamily="34" charset="-128"/>
              </a:rPr>
              <a:pPr algn="r" fontAlgn="base">
                <a:spcBef>
                  <a:spcPct val="0"/>
                </a:spcBef>
                <a:spcAft>
                  <a:spcPct val="0"/>
                </a:spcAft>
              </a:pPr>
              <a:t>30</a:t>
            </a:fld>
            <a:endParaRPr lang="en-US"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62838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60F8B7-CD8B-4664-B1CE-D5DD238A1C25}" type="slidenum">
              <a:rPr lang="en-US" altLang="en-US" smtClean="0">
                <a:solidFill>
                  <a:srgbClr val="000000"/>
                </a:solidFill>
              </a:rPr>
              <a:pPr>
                <a:spcBef>
                  <a:spcPct val="0"/>
                </a:spcBef>
              </a:pPr>
              <a:t>36</a:t>
            </a:fld>
            <a:endParaRPr lang="en-US" altLang="en-US">
              <a:solidFill>
                <a:srgbClr val="000000"/>
              </a:solidFill>
            </a:endParaRPr>
          </a:p>
        </p:txBody>
      </p:sp>
      <p:sp>
        <p:nvSpPr>
          <p:cNvPr id="17411" name="Slide Image Placeholder 1"/>
          <p:cNvSpPr>
            <a:spLocks noGrp="1" noRot="1" noChangeAspect="1" noTextEdit="1"/>
          </p:cNvSpPr>
          <p:nvPr>
            <p:ph type="sldImg"/>
          </p:nvPr>
        </p:nvSpPr>
        <p:spPr>
          <a:ln/>
        </p:spPr>
      </p:sp>
      <p:sp>
        <p:nvSpPr>
          <p:cNvPr id="17412" name="Notes Placeholder 2"/>
          <p:cNvSpPr>
            <a:spLocks noGrp="1"/>
          </p:cNvSpPr>
          <p:nvPr>
            <p:ph type="body" idx="1"/>
          </p:nvPr>
        </p:nvSpPr>
        <p:spPr>
          <a:noFill/>
        </p:spPr>
        <p:txBody>
          <a:bodyPr/>
          <a:lstStyle/>
          <a:p>
            <a:pPr defTabSz="457200" eaLnBrk="1" hangingPunct="1"/>
            <a:endParaRPr lang="en-US" altLang="en-US">
              <a:latin typeface="Arial" panose="020B0604020202020204" pitchFamily="34" charset="0"/>
            </a:endParaRPr>
          </a:p>
        </p:txBody>
      </p:sp>
      <p:sp>
        <p:nvSpPr>
          <p:cNvPr id="174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30000"/>
              </a:spcBef>
              <a:defRPr sz="1200">
                <a:solidFill>
                  <a:schemeClr val="tx1"/>
                </a:solidFill>
                <a:latin typeface="Arial" panose="020B0604020202020204" pitchFamily="34" charset="0"/>
              </a:defRPr>
            </a:lvl1pPr>
            <a:lvl2pPr marL="742950" indent="-285750" defTabSz="457200">
              <a:spcBef>
                <a:spcPct val="30000"/>
              </a:spcBef>
              <a:defRPr sz="1200">
                <a:solidFill>
                  <a:schemeClr val="tx1"/>
                </a:solidFill>
                <a:latin typeface="Arial" panose="020B0604020202020204" pitchFamily="34" charset="0"/>
              </a:defRPr>
            </a:lvl2pPr>
            <a:lvl3pPr marL="1143000" indent="-228600" defTabSz="457200">
              <a:spcBef>
                <a:spcPct val="30000"/>
              </a:spcBef>
              <a:defRPr sz="1200">
                <a:solidFill>
                  <a:schemeClr val="tx1"/>
                </a:solidFill>
                <a:latin typeface="Arial" panose="020B0604020202020204" pitchFamily="34" charset="0"/>
              </a:defRPr>
            </a:lvl3pPr>
            <a:lvl4pPr marL="1600200" indent="-228600" defTabSz="457200">
              <a:spcBef>
                <a:spcPct val="30000"/>
              </a:spcBef>
              <a:defRPr sz="1200">
                <a:solidFill>
                  <a:schemeClr val="tx1"/>
                </a:solidFill>
                <a:latin typeface="Arial" panose="020B0604020202020204" pitchFamily="34" charset="0"/>
              </a:defRPr>
            </a:lvl4pPr>
            <a:lvl5pPr marL="2057400" indent="-228600" defTabSz="4572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01F8F2A0-4AAE-4D24-94C0-7B916C4B260F}" type="slidenum">
              <a:rPr lang="en-US" altLang="en-US" smtClean="0">
                <a:solidFill>
                  <a:srgbClr val="000000"/>
                </a:solidFill>
                <a:latin typeface="Calibri" panose="020F0502020204030204" pitchFamily="34" charset="0"/>
                <a:ea typeface="ＭＳ Ｐゴシック" panose="020B0600070205080204" pitchFamily="34" charset="-128"/>
              </a:rPr>
              <a:pPr algn="r" fontAlgn="base">
                <a:spcBef>
                  <a:spcPct val="0"/>
                </a:spcBef>
                <a:spcAft>
                  <a:spcPct val="0"/>
                </a:spcAft>
              </a:pPr>
              <a:t>36</a:t>
            </a:fld>
            <a:endParaRPr lang="en-US"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77809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B7694C-A873-4351-8333-B2191104B4D5}" type="slidenum">
              <a:rPr lang="en-US" smtClean="0"/>
              <a:t>3</a:t>
            </a:fld>
            <a:endParaRPr lang="en-US"/>
          </a:p>
        </p:txBody>
      </p:sp>
    </p:spTree>
    <p:extLst>
      <p:ext uri="{BB962C8B-B14F-4D97-AF65-F5344CB8AC3E}">
        <p14:creationId xmlns:p14="http://schemas.microsoft.com/office/powerpoint/2010/main" val="48849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235450" y="9268963"/>
            <a:ext cx="3240688" cy="49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7" tIns="49232" rIns="98467" bIns="49232" anchor="b"/>
          <a:lstStyle>
            <a:lvl1pPr defTabSz="965200">
              <a:defRPr sz="2400">
                <a:solidFill>
                  <a:schemeClr val="tx1"/>
                </a:solidFill>
                <a:latin typeface="Times" panose="02020603050405020304" pitchFamily="18" charset="0"/>
              </a:defRPr>
            </a:lvl1pPr>
            <a:lvl2pPr marL="742950" indent="-285750" defTabSz="965200">
              <a:defRPr sz="2400">
                <a:solidFill>
                  <a:schemeClr val="tx1"/>
                </a:solidFill>
                <a:latin typeface="Times" panose="02020603050405020304" pitchFamily="18" charset="0"/>
              </a:defRPr>
            </a:lvl2pPr>
            <a:lvl3pPr marL="1143000" indent="-228600" defTabSz="965200">
              <a:defRPr sz="2400">
                <a:solidFill>
                  <a:schemeClr val="tx1"/>
                </a:solidFill>
                <a:latin typeface="Times" panose="02020603050405020304" pitchFamily="18" charset="0"/>
              </a:defRPr>
            </a:lvl3pPr>
            <a:lvl4pPr marL="1600200" indent="-228600" defTabSz="965200">
              <a:defRPr sz="2400">
                <a:solidFill>
                  <a:schemeClr val="tx1"/>
                </a:solidFill>
                <a:latin typeface="Times" panose="02020603050405020304" pitchFamily="18" charset="0"/>
              </a:defRPr>
            </a:lvl4pPr>
            <a:lvl5pPr marL="2057400" indent="-228600" defTabSz="965200">
              <a:defRPr sz="2400">
                <a:solidFill>
                  <a:schemeClr val="tx1"/>
                </a:solidFill>
                <a:latin typeface="Times"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EC0DA01D-BC45-49A2-8E75-8A16565DF07D}"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487363" y="731838"/>
            <a:ext cx="6503987" cy="3657600"/>
          </a:xfrm>
          <a:ln/>
        </p:spPr>
      </p:sp>
      <p:sp>
        <p:nvSpPr>
          <p:cNvPr id="7172" name="Rectangle 3"/>
          <p:cNvSpPr>
            <a:spLocks noGrp="1" noChangeArrowheads="1"/>
          </p:cNvSpPr>
          <p:nvPr>
            <p:ph type="body" idx="1"/>
          </p:nvPr>
        </p:nvSpPr>
        <p:spPr>
          <a:xfrm>
            <a:off x="748102" y="4638516"/>
            <a:ext cx="5981559" cy="4391581"/>
          </a:xfrm>
          <a:noFill/>
        </p:spPr>
        <p:txBody>
          <a:bodyPr lIns="98467" tIns="49232" rIns="98467" bIns="49232"/>
          <a:lstStyle/>
          <a:p>
            <a:pPr eaLnBrk="1" hangingPunct="1"/>
            <a:r>
              <a:rPr lang="en-US" altLang="en-US"/>
              <a:t>Data and chart description for this slide can be located at https://report.nih.gov/NIHDatabook/Charts/Default.aspx?showm=Y&amp;chartId=4&amp;catId=1</a:t>
            </a:r>
          </a:p>
        </p:txBody>
      </p:sp>
    </p:spTree>
    <p:extLst>
      <p:ext uri="{BB962C8B-B14F-4D97-AF65-F5344CB8AC3E}">
        <p14:creationId xmlns:p14="http://schemas.microsoft.com/office/powerpoint/2010/main" val="318933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970339" y="8829181"/>
            <a:ext cx="3038475" cy="465620"/>
          </a:xfrm>
          <a:prstGeom prst="rect">
            <a:avLst/>
          </a:prstGeom>
          <a:noFill/>
          <a:ln w="9525">
            <a:noFill/>
            <a:miter lim="800000"/>
            <a:headEnd/>
            <a:tailEnd/>
          </a:ln>
        </p:spPr>
        <p:txBody>
          <a:bodyPr lIns="92718" tIns="46358" rIns="92718" bIns="46358" anchor="b"/>
          <a:lstStyle/>
          <a:p>
            <a:pPr algn="r" defTabSz="926423" fontAlgn="base">
              <a:spcBef>
                <a:spcPct val="0"/>
              </a:spcBef>
              <a:spcAft>
                <a:spcPct val="0"/>
              </a:spcAft>
            </a:pPr>
            <a:fld id="{7E41743F-1510-4C0B-872C-BE2D2536E549}" type="slidenum">
              <a:rPr lang="en-US" sz="1200">
                <a:solidFill>
                  <a:prstClr val="black"/>
                </a:solidFill>
                <a:latin typeface="Arial" charset="0"/>
                <a:ea typeface="ＭＳ Ｐゴシック" charset="-128"/>
              </a:rPr>
              <a:pPr algn="r" defTabSz="926423" fontAlgn="base">
                <a:spcBef>
                  <a:spcPct val="0"/>
                </a:spcBef>
                <a:spcAft>
                  <a:spcPct val="0"/>
                </a:spcAft>
              </a:pPr>
              <a:t>6</a:t>
            </a:fld>
            <a:endParaRPr lang="en-US" sz="1200">
              <a:solidFill>
                <a:prstClr val="black"/>
              </a:solidFill>
              <a:latin typeface="Arial" charset="0"/>
              <a:ea typeface="ＭＳ Ｐゴシック" charset="-128"/>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701675" y="4414590"/>
            <a:ext cx="5607050" cy="4184179"/>
          </a:xfrm>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311397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406400" y="696913"/>
            <a:ext cx="6197600" cy="3486150"/>
          </a:xfrm>
          <a:ln/>
        </p:spPr>
      </p:sp>
      <p:sp>
        <p:nvSpPr>
          <p:cNvPr id="26627" name="Notes Placeholder 2"/>
          <p:cNvSpPr>
            <a:spLocks noGrp="1"/>
          </p:cNvSpPr>
          <p:nvPr>
            <p:ph type="body" idx="1"/>
          </p:nvPr>
        </p:nvSpPr>
        <p:spPr>
          <a:noFill/>
        </p:spPr>
        <p:txBody>
          <a:bodyPr/>
          <a:lstStyle/>
          <a:p>
            <a:endParaRPr lang="en-US" altLang="en-US">
              <a:latin typeface="Arial" panose="020B0604020202020204" pitchFamily="34"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p:spPr>
        <p:txBody>
          <a:bodyPr/>
          <a:lstStyle>
            <a:lvl1pPr defTabSz="927100">
              <a:defRPr>
                <a:solidFill>
                  <a:schemeClr val="tx1"/>
                </a:solidFill>
                <a:latin typeface="Arial" panose="020B0604020202020204" pitchFamily="34" charset="0"/>
                <a:ea typeface="ＭＳ Ｐゴシック" panose="020B0600070205080204" pitchFamily="34" charset="-128"/>
              </a:defRPr>
            </a:lvl1pPr>
            <a:lvl2pPr marL="742950" indent="-285750" defTabSz="927100">
              <a:defRPr>
                <a:solidFill>
                  <a:schemeClr val="tx1"/>
                </a:solidFill>
                <a:latin typeface="Arial" panose="020B0604020202020204" pitchFamily="34" charset="0"/>
                <a:ea typeface="ＭＳ Ｐゴシック" panose="020B0600070205080204" pitchFamily="34" charset="-128"/>
              </a:defRPr>
            </a:lvl2pPr>
            <a:lvl3pPr marL="1143000" indent="-228600" defTabSz="927100">
              <a:defRPr>
                <a:solidFill>
                  <a:schemeClr val="tx1"/>
                </a:solidFill>
                <a:latin typeface="Arial" panose="020B0604020202020204" pitchFamily="34" charset="0"/>
                <a:ea typeface="ＭＳ Ｐゴシック" panose="020B0600070205080204" pitchFamily="34" charset="-128"/>
              </a:defRPr>
            </a:lvl3pPr>
            <a:lvl4pPr marL="1600200" indent="-228600" defTabSz="927100">
              <a:defRPr>
                <a:solidFill>
                  <a:schemeClr val="tx1"/>
                </a:solidFill>
                <a:latin typeface="Arial" panose="020B0604020202020204" pitchFamily="34" charset="0"/>
                <a:ea typeface="ＭＳ Ｐゴシック" panose="020B0600070205080204" pitchFamily="34" charset="-128"/>
              </a:defRPr>
            </a:lvl4pPr>
            <a:lvl5pPr marL="2057400" indent="-228600" defTabSz="927100">
              <a:defRPr>
                <a:solidFill>
                  <a:schemeClr val="tx1"/>
                </a:solidFill>
                <a:latin typeface="Arial"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238068-CF14-415F-B63B-FEC13F0F76C2}"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395862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3BC753B-DADF-47CF-B75F-C7BBEB668135}" type="slidenum">
              <a:rPr lang="en-US" altLang="en-US" sz="1200"/>
              <a:pPr/>
              <a:t>16</a:t>
            </a:fld>
            <a:endParaRPr lang="en-US" altLang="en-US" sz="1200"/>
          </a:p>
        </p:txBody>
      </p:sp>
      <p:sp>
        <p:nvSpPr>
          <p:cNvPr id="16387" name="Rectangle 2"/>
          <p:cNvSpPr>
            <a:spLocks noGrp="1" noRot="1" noChangeAspect="1" noChangeArrowheads="1" noTextEdit="1"/>
          </p:cNvSpPr>
          <p:nvPr>
            <p:ph type="sldImg"/>
          </p:nvPr>
        </p:nvSpPr>
        <p:spPr>
          <a:xfrm>
            <a:off x="331788" y="696913"/>
            <a:ext cx="6197600" cy="3487737"/>
          </a:xfrm>
          <a:ln/>
        </p:spPr>
      </p:sp>
      <p:sp>
        <p:nvSpPr>
          <p:cNvPr id="16388" name="Rectangle 3"/>
          <p:cNvSpPr>
            <a:spLocks noGrp="1" noChangeArrowheads="1"/>
          </p:cNvSpPr>
          <p:nvPr>
            <p:ph type="body" idx="1"/>
          </p:nvPr>
        </p:nvSpPr>
        <p:spPr>
          <a:xfrm>
            <a:off x="684213" y="4416425"/>
            <a:ext cx="5489575" cy="4183063"/>
          </a:xfrm>
          <a:noFill/>
        </p:spPr>
        <p:txBody>
          <a:bodyPr/>
          <a:lstStyle/>
          <a:p>
            <a:pPr eaLnBrk="1" hangingPunct="1"/>
            <a:endParaRPr lang="en-US" altLang="en-US"/>
          </a:p>
        </p:txBody>
      </p:sp>
    </p:spTree>
    <p:extLst>
      <p:ext uri="{BB962C8B-B14F-4D97-AF65-F5344CB8AC3E}">
        <p14:creationId xmlns:p14="http://schemas.microsoft.com/office/powerpoint/2010/main" val="363389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951552E-A109-4E7E-BE98-43EA2A3027EE}" type="slidenum">
              <a:rPr lang="en-US" altLang="en-US" sz="1200"/>
              <a:pPr/>
              <a:t>17</a:t>
            </a:fld>
            <a:endParaRPr lang="en-US" altLang="en-US" sz="1200"/>
          </a:p>
        </p:txBody>
      </p:sp>
      <p:sp>
        <p:nvSpPr>
          <p:cNvPr id="18435" name="Rectangle 2"/>
          <p:cNvSpPr>
            <a:spLocks noGrp="1" noRot="1" noChangeAspect="1" noChangeArrowheads="1" noTextEdit="1"/>
          </p:cNvSpPr>
          <p:nvPr>
            <p:ph type="sldImg"/>
          </p:nvPr>
        </p:nvSpPr>
        <p:spPr>
          <a:xfrm>
            <a:off x="331788" y="696913"/>
            <a:ext cx="6197600" cy="3487737"/>
          </a:xfrm>
          <a:ln/>
        </p:spPr>
      </p:sp>
      <p:sp>
        <p:nvSpPr>
          <p:cNvPr id="18436" name="Rectangle 3"/>
          <p:cNvSpPr>
            <a:spLocks noGrp="1" noChangeArrowheads="1"/>
          </p:cNvSpPr>
          <p:nvPr>
            <p:ph type="body" idx="1"/>
          </p:nvPr>
        </p:nvSpPr>
        <p:spPr>
          <a:xfrm>
            <a:off x="684213" y="4416425"/>
            <a:ext cx="5489575" cy="4183063"/>
          </a:xfrm>
          <a:noFill/>
        </p:spPr>
        <p:txBody>
          <a:bodyPr/>
          <a:lstStyle/>
          <a:p>
            <a:pPr eaLnBrk="1" hangingPunct="1"/>
            <a:endParaRPr lang="en-US" altLang="en-US"/>
          </a:p>
        </p:txBody>
      </p:sp>
    </p:spTree>
    <p:extLst>
      <p:ext uri="{BB962C8B-B14F-4D97-AF65-F5344CB8AC3E}">
        <p14:creationId xmlns:p14="http://schemas.microsoft.com/office/powerpoint/2010/main" val="166711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7C45218-C38A-43DD-B110-965A06DE0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C1EED8A-770F-4372-B3A3-00B8E6D1F4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E5CCB54B-62DA-4E28-AC9B-6D20174F3A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A0ECF1-925C-434A-9C66-714AFBC2E601}"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60F8B7-CD8B-4664-B1CE-D5DD238A1C25}" type="slidenum">
              <a:rPr lang="en-US" altLang="en-US" smtClean="0">
                <a:solidFill>
                  <a:srgbClr val="000000"/>
                </a:solidFill>
              </a:rPr>
              <a:pPr>
                <a:spcBef>
                  <a:spcPct val="0"/>
                </a:spcBef>
              </a:pPr>
              <a:t>23</a:t>
            </a:fld>
            <a:endParaRPr lang="en-US" altLang="en-US">
              <a:solidFill>
                <a:srgbClr val="000000"/>
              </a:solidFill>
            </a:endParaRPr>
          </a:p>
        </p:txBody>
      </p:sp>
      <p:sp>
        <p:nvSpPr>
          <p:cNvPr id="17411" name="Slide Image Placeholder 1"/>
          <p:cNvSpPr>
            <a:spLocks noGrp="1" noRot="1" noChangeAspect="1" noTextEdit="1"/>
          </p:cNvSpPr>
          <p:nvPr>
            <p:ph type="sldImg"/>
          </p:nvPr>
        </p:nvSpPr>
        <p:spPr>
          <a:ln/>
        </p:spPr>
      </p:sp>
      <p:sp>
        <p:nvSpPr>
          <p:cNvPr id="17412" name="Notes Placeholder 2"/>
          <p:cNvSpPr>
            <a:spLocks noGrp="1"/>
          </p:cNvSpPr>
          <p:nvPr>
            <p:ph type="body" idx="1"/>
          </p:nvPr>
        </p:nvSpPr>
        <p:spPr>
          <a:noFill/>
        </p:spPr>
        <p:txBody>
          <a:bodyPr/>
          <a:lstStyle/>
          <a:p>
            <a:pPr defTabSz="457200" eaLnBrk="1" hangingPunct="1"/>
            <a:endParaRPr lang="en-US" altLang="en-US">
              <a:latin typeface="Arial" panose="020B0604020202020204" pitchFamily="34" charset="0"/>
            </a:endParaRPr>
          </a:p>
        </p:txBody>
      </p:sp>
      <p:sp>
        <p:nvSpPr>
          <p:cNvPr id="174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30000"/>
              </a:spcBef>
              <a:defRPr sz="1200">
                <a:solidFill>
                  <a:schemeClr val="tx1"/>
                </a:solidFill>
                <a:latin typeface="Arial" panose="020B0604020202020204" pitchFamily="34" charset="0"/>
              </a:defRPr>
            </a:lvl1pPr>
            <a:lvl2pPr marL="742950" indent="-285750" defTabSz="457200">
              <a:spcBef>
                <a:spcPct val="30000"/>
              </a:spcBef>
              <a:defRPr sz="1200">
                <a:solidFill>
                  <a:schemeClr val="tx1"/>
                </a:solidFill>
                <a:latin typeface="Arial" panose="020B0604020202020204" pitchFamily="34" charset="0"/>
              </a:defRPr>
            </a:lvl2pPr>
            <a:lvl3pPr marL="1143000" indent="-228600" defTabSz="457200">
              <a:spcBef>
                <a:spcPct val="30000"/>
              </a:spcBef>
              <a:defRPr sz="1200">
                <a:solidFill>
                  <a:schemeClr val="tx1"/>
                </a:solidFill>
                <a:latin typeface="Arial" panose="020B0604020202020204" pitchFamily="34" charset="0"/>
              </a:defRPr>
            </a:lvl3pPr>
            <a:lvl4pPr marL="1600200" indent="-228600" defTabSz="457200">
              <a:spcBef>
                <a:spcPct val="30000"/>
              </a:spcBef>
              <a:defRPr sz="1200">
                <a:solidFill>
                  <a:schemeClr val="tx1"/>
                </a:solidFill>
                <a:latin typeface="Arial" panose="020B0604020202020204" pitchFamily="34" charset="0"/>
              </a:defRPr>
            </a:lvl4pPr>
            <a:lvl5pPr marL="2057400" indent="-228600" defTabSz="4572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01F8F2A0-4AAE-4D24-94C0-7B916C4B260F}" type="slidenum">
              <a:rPr lang="en-US" altLang="en-US" smtClean="0">
                <a:solidFill>
                  <a:srgbClr val="000000"/>
                </a:solidFill>
                <a:latin typeface="Calibri" panose="020F0502020204030204" pitchFamily="34" charset="0"/>
                <a:ea typeface="ＭＳ Ｐゴシック" panose="020B0600070205080204" pitchFamily="34" charset="-128"/>
              </a:rPr>
              <a:pPr algn="r" fontAlgn="base">
                <a:spcBef>
                  <a:spcPct val="0"/>
                </a:spcBef>
                <a:spcAft>
                  <a:spcPct val="0"/>
                </a:spcAft>
              </a:pPr>
              <a:t>23</a:t>
            </a:fld>
            <a:endParaRPr lang="en-US"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490508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 descr="IRP_PPT_Cover Main.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15714" name="Rectangle 2"/>
          <p:cNvSpPr>
            <a:spLocks noGrp="1" noChangeArrowheads="1"/>
          </p:cNvSpPr>
          <p:nvPr>
            <p:ph type="ctrTitle"/>
          </p:nvPr>
        </p:nvSpPr>
        <p:spPr>
          <a:xfrm>
            <a:off x="914400" y="2571233"/>
            <a:ext cx="10363200" cy="1444625"/>
          </a:xfrm>
        </p:spPr>
        <p:txBody>
          <a:bodyPr/>
          <a:lstStyle>
            <a:lvl1pPr algn="ctr">
              <a:defRPr sz="2800">
                <a:solidFill>
                  <a:srgbClr val="336699"/>
                </a:solidFill>
              </a:defRPr>
            </a:lvl1pPr>
          </a:lstStyle>
          <a:p>
            <a:r>
              <a:rPr lang="en-US" dirty="0"/>
              <a:t>Click to edit Master title style</a:t>
            </a:r>
          </a:p>
        </p:txBody>
      </p:sp>
      <p:sp>
        <p:nvSpPr>
          <p:cNvPr id="115715" name="Rectangle 3"/>
          <p:cNvSpPr>
            <a:spLocks noGrp="1" noChangeArrowheads="1"/>
          </p:cNvSpPr>
          <p:nvPr>
            <p:ph type="subTitle" idx="1"/>
          </p:nvPr>
        </p:nvSpPr>
        <p:spPr>
          <a:xfrm>
            <a:off x="1828800" y="4023093"/>
            <a:ext cx="8534400" cy="1047750"/>
          </a:xfrm>
        </p:spPr>
        <p:txBody>
          <a:bodyPr anchor="ctr"/>
          <a:lstStyle>
            <a:lvl1pPr marL="0" indent="0" algn="ctr">
              <a:buFontTx/>
              <a:buNone/>
              <a:defRPr sz="1700" b="1">
                <a:solidFill>
                  <a:srgbClr val="7B9133"/>
                </a:solidFill>
              </a:defRPr>
            </a:lvl1pPr>
          </a:lstStyle>
          <a:p>
            <a:r>
              <a:rPr lang="en-US" dirty="0"/>
              <a:t>Click to edit Master subtitle style</a:t>
            </a:r>
          </a:p>
        </p:txBody>
      </p:sp>
    </p:spTree>
    <p:extLst>
      <p:ext uri="{BB962C8B-B14F-4D97-AF65-F5344CB8AC3E}">
        <p14:creationId xmlns:p14="http://schemas.microsoft.com/office/powerpoint/2010/main" val="91990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85800" indent="-279400">
              <a:buFont typeface="Arial" pitchFamily="34" charset="0"/>
              <a:buChar char="•"/>
              <a:defRPr/>
            </a:lvl2pPr>
            <a:lvl3pPr marL="1087438" indent="-290513">
              <a:tabLst/>
              <a:defRPr/>
            </a:lvl3pPr>
            <a:lvl4pPr marL="1428750" indent="-282575">
              <a:defRPr/>
            </a:lvl4pPr>
            <a:lvl5pPr marL="1771650" indent="-2825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357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37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27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85800" indent="-279400">
              <a:buFont typeface="Arial" pitchFamily="34" charset="0"/>
              <a:buChar char="•"/>
              <a:defRPr/>
            </a:lvl2pPr>
            <a:lvl3pPr marL="1087438" indent="-290513">
              <a:tabLst/>
              <a:defRPr/>
            </a:lvl3pPr>
            <a:lvl4pPr marL="1428750" indent="-282575">
              <a:defRPr/>
            </a:lvl4pPr>
            <a:lvl5pPr marL="1771650" indent="-2825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12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2FF9E3-5FB9-455A-A80E-0958D1D123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9020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914400" eaLnBrk="0" hangingPunct="0">
              <a:defRPr/>
            </a:lvl1pPr>
          </a:lstStyle>
          <a:p>
            <a:pPr>
              <a:defRPr/>
            </a:pPr>
            <a:fld id="{1B3D7324-B0F1-4D62-B1DA-F106C14B445D}" type="datetime1">
              <a:rPr lang="en-US"/>
              <a:pPr>
                <a:defRPr/>
              </a:pPr>
              <a:t>2/25/2020</a:t>
            </a:fld>
            <a:endParaRPr lang="en-US"/>
          </a:p>
        </p:txBody>
      </p:sp>
      <p:sp>
        <p:nvSpPr>
          <p:cNvPr id="8" name="Rectangle 5"/>
          <p:cNvSpPr>
            <a:spLocks noGrp="1" noChangeArrowheads="1"/>
          </p:cNvSpPr>
          <p:nvPr>
            <p:ph type="ftr" sz="quarter" idx="11"/>
          </p:nvPr>
        </p:nvSpPr>
        <p:spPr/>
        <p:txBody>
          <a:bodyPr/>
          <a:lstStyle>
            <a:lvl1pPr defTabSz="914400" eaLnBrk="0" hangingPunct="0">
              <a:defRPr/>
            </a:lvl1pPr>
          </a:lstStyle>
          <a:p>
            <a:pPr>
              <a:defRPr/>
            </a:pPr>
            <a:r>
              <a:rPr lang="en-US"/>
              <a:t>National Institutes of Health</a:t>
            </a:r>
          </a:p>
          <a:p>
            <a:pPr>
              <a:defRPr/>
            </a:pPr>
            <a:r>
              <a:rPr lang="en-US"/>
              <a:t>Office of Human Resources</a:t>
            </a:r>
          </a:p>
        </p:txBody>
      </p:sp>
      <p:sp>
        <p:nvSpPr>
          <p:cNvPr id="9" name="Rectangle 6"/>
          <p:cNvSpPr>
            <a:spLocks noGrp="1" noChangeArrowheads="1"/>
          </p:cNvSpPr>
          <p:nvPr>
            <p:ph type="sldNum" sz="quarter" idx="12"/>
          </p:nvPr>
        </p:nvSpPr>
        <p:spPr/>
        <p:txBody>
          <a:bodyPr/>
          <a:lstStyle>
            <a:lvl1pPr defTabSz="914400" eaLnBrk="0" hangingPunct="0">
              <a:defRPr/>
            </a:lvl1pPr>
          </a:lstStyle>
          <a:p>
            <a:pPr>
              <a:defRPr/>
            </a:pPr>
            <a:fld id="{DBB3753F-93CF-4945-94FE-7158CDFE4BBD}" type="slidenum">
              <a:rPr lang="en-US"/>
              <a:pPr>
                <a:defRPr/>
              </a:pPr>
              <a:t>‹#›</a:t>
            </a:fld>
            <a:endParaRPr lang="en-US"/>
          </a:p>
        </p:txBody>
      </p:sp>
    </p:spTree>
    <p:extLst>
      <p:ext uri="{BB962C8B-B14F-4D97-AF65-F5344CB8AC3E}">
        <p14:creationId xmlns:p14="http://schemas.microsoft.com/office/powerpoint/2010/main" val="2853115027"/>
      </p:ext>
    </p:extLst>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60546897-2A46-4411-8512-0F5B127FF7E5}" type="slidenum">
              <a:rPr lang="en-US" altLang="en-US"/>
              <a:pPr>
                <a:defRPr/>
              </a:pPr>
              <a:t>‹#›</a:t>
            </a:fld>
            <a:endParaRPr lang="en-US" altLang="en-US"/>
          </a:p>
        </p:txBody>
      </p:sp>
    </p:spTree>
    <p:extLst>
      <p:ext uri="{BB962C8B-B14F-4D97-AF65-F5344CB8AC3E}">
        <p14:creationId xmlns:p14="http://schemas.microsoft.com/office/powerpoint/2010/main" val="372493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44FDD559-ECFD-471A-A3FB-A941F710544F}" type="slidenum">
              <a:rPr lang="en-US" altLang="en-US"/>
              <a:pPr>
                <a:defRPr/>
              </a:pPr>
              <a:t>‹#›</a:t>
            </a:fld>
            <a:endParaRPr lang="en-US" altLang="en-US"/>
          </a:p>
        </p:txBody>
      </p:sp>
    </p:spTree>
    <p:extLst>
      <p:ext uri="{BB962C8B-B14F-4D97-AF65-F5344CB8AC3E}">
        <p14:creationId xmlns:p14="http://schemas.microsoft.com/office/powerpoint/2010/main" val="374514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IRP_PPT_End Slide 1.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381510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8BC28D-70A5-4A0D-8EED-99C36AB700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69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EAFCD6-5701-4363-8296-9F91E70F2D81}" type="slidenum">
              <a:rPr lang="en-US"/>
              <a:pPr>
                <a:defRPr/>
              </a:pPr>
              <a:t>‹#›</a:t>
            </a:fld>
            <a:endParaRPr lang="en-US"/>
          </a:p>
        </p:txBody>
      </p:sp>
    </p:spTree>
    <p:extLst>
      <p:ext uri="{BB962C8B-B14F-4D97-AF65-F5344CB8AC3E}">
        <p14:creationId xmlns:p14="http://schemas.microsoft.com/office/powerpoint/2010/main" val="398274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85800" indent="-279400">
              <a:buFont typeface="Arial" pitchFamily="34" charset="0"/>
              <a:buChar char="•"/>
              <a:defRPr/>
            </a:lvl2pPr>
            <a:lvl3pPr marL="1087438" indent="-290513">
              <a:tabLst/>
              <a:defRPr/>
            </a:lvl3pPr>
            <a:lvl4pPr marL="1428750" indent="-282575">
              <a:defRPr/>
            </a:lvl4pPr>
            <a:lvl5pPr marL="1771650" indent="-2825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941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85800" indent="-279400">
              <a:buFont typeface="Arial" pitchFamily="34" charset="0"/>
              <a:buChar char="•"/>
              <a:defRPr/>
            </a:lvl2pPr>
            <a:lvl3pPr marL="1087438" indent="-290513">
              <a:tabLst/>
              <a:defRPr/>
            </a:lvl3pPr>
            <a:lvl4pPr marL="1428750" indent="-282575">
              <a:defRPr/>
            </a:lvl4pPr>
            <a:lvl5pPr marL="1771650" indent="-2825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165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85800" indent="-279400">
              <a:buFont typeface="Arial" pitchFamily="34" charset="0"/>
              <a:buChar char="•"/>
              <a:defRPr/>
            </a:lvl2pPr>
            <a:lvl3pPr marL="1087438" indent="-290513">
              <a:tabLst/>
              <a:defRPr/>
            </a:lvl3pPr>
            <a:lvl4pPr marL="1428750" indent="-282575">
              <a:defRPr/>
            </a:lvl4pPr>
            <a:lvl5pPr marL="1771650" indent="-2825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8570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1.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2.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4.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8.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5"/>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524337"/>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6" r:id="rId3"/>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67262"/>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708637"/>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102421"/>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Z:\In Progress\NIH\NIH Intramural Research Program\PPT\Templates\Templates\Round 4 NEW LOGO FINALS 042213\Artwork\JPG\IRP_PPT_Internal Main.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609600" y="274638"/>
            <a:ext cx="10972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609600" y="1365250"/>
            <a:ext cx="10972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9367648"/>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panose="020B0604020202020204" pitchFamily="34"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Z:\In Progress\NIH\NIH Intramural Research Program\PPT\Templates\Templates\Round 4 NEW LOGO FINALS 042213\Artwork\JPG\IRP_PPT_Internal Mai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609600" y="274638"/>
            <a:ext cx="10972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609600" y="1365250"/>
            <a:ext cx="10972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86708012"/>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panose="020B0604020202020204" pitchFamily="34"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Z:\In Progress\NIH\NIH Intramural Research Program\PPT\Templates\Templates\Round 4 NEW LOGO FINALS 042213\Artwork\JPG\IRP_PPT_Internal Main.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609600" y="274638"/>
            <a:ext cx="10972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609600" y="1365250"/>
            <a:ext cx="10972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89702176"/>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panose="020B0604020202020204" pitchFamily="34"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Z:\In Progress\NIH\NIH Intramural Research Program\PPT\Templates\Templates\Round 4 NEW LOGO FINALS 042213\Artwork\JPG\IRP_PPT_Internal Main.jpg">
            <a:extLst>
              <a:ext uri="{FF2B5EF4-FFF2-40B4-BE49-F238E27FC236}">
                <a16:creationId xmlns:a16="http://schemas.microsoft.com/office/drawing/2014/main" id="{D1DF8C56-80B8-4422-BF36-D97CE2E05D4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09889DB0-F34F-460C-AA39-16084E74BF93}"/>
              </a:ext>
            </a:extLst>
          </p:cNvPr>
          <p:cNvSpPr>
            <a:spLocks noGrp="1" noChangeArrowheads="1"/>
          </p:cNvSpPr>
          <p:nvPr>
            <p:ph type="title"/>
          </p:nvPr>
        </p:nvSpPr>
        <p:spPr bwMode="auto">
          <a:xfrm>
            <a:off x="609600" y="274638"/>
            <a:ext cx="10972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a:extLst>
              <a:ext uri="{FF2B5EF4-FFF2-40B4-BE49-F238E27FC236}">
                <a16:creationId xmlns:a16="http://schemas.microsoft.com/office/drawing/2014/main" id="{20B3947E-7702-4D3A-B611-51DF0C8FDDB6}"/>
              </a:ext>
            </a:extLst>
          </p:cNvPr>
          <p:cNvSpPr>
            <a:spLocks noGrp="1" noChangeArrowheads="1"/>
          </p:cNvSpPr>
          <p:nvPr>
            <p:ph type="body" idx="1"/>
          </p:nvPr>
        </p:nvSpPr>
        <p:spPr bwMode="auto">
          <a:xfrm>
            <a:off x="609600" y="1365250"/>
            <a:ext cx="10972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32067590"/>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panose="020B0604020202020204" pitchFamily="34"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0CF56B8-A630-4C61-9935-F3C1639D2BB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9996085"/>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5" descr="Decorative background. The primary background a white content area and a purple bottom with a drop shadow over a secondary background of purple circles ontop of a light purple soli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4" name="Text Placeholder 2"/>
          <p:cNvSpPr>
            <a:spLocks noGrp="1"/>
          </p:cNvSpPr>
          <p:nvPr>
            <p:ph type="body" idx="1"/>
          </p:nvPr>
        </p:nvSpPr>
        <p:spPr bwMode="auto">
          <a:xfrm>
            <a:off x="609600" y="1600200"/>
            <a:ext cx="10972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defTabSz="342900" eaLnBrk="1" hangingPunct="1">
              <a:defRPr sz="900">
                <a:solidFill>
                  <a:srgbClr val="C0BED8"/>
                </a:solidFill>
                <a:latin typeface="Gill Sans MT" pitchFamily="-65" charset="-18"/>
                <a:ea typeface="ＭＳ Ｐゴシック" pitchFamily="-65" charset="-128"/>
                <a:cs typeface="+mn-cs"/>
              </a:defRPr>
            </a:lvl1pPr>
          </a:lstStyle>
          <a:p>
            <a:pPr fontAlgn="base">
              <a:spcBef>
                <a:spcPct val="0"/>
              </a:spcBef>
              <a:spcAft>
                <a:spcPct val="0"/>
              </a:spcAft>
              <a:defRPr/>
            </a:pPr>
            <a:fld id="{A70A1A1F-55BD-4E2C-B4D1-48E81852E6FF}" type="datetime1">
              <a:rPr lang="en-US"/>
              <a:pPr fontAlgn="base">
                <a:spcBef>
                  <a:spcPct val="0"/>
                </a:spcBef>
                <a:spcAft>
                  <a:spcPct val="0"/>
                </a:spcAft>
                <a:defRPr/>
              </a:pPr>
              <a:t>2/25/2020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342900" eaLnBrk="1" hangingPunct="1">
              <a:defRPr sz="900">
                <a:solidFill>
                  <a:srgbClr val="C0BED8"/>
                </a:solidFill>
                <a:latin typeface="Gill Sans MT" pitchFamily="-65" charset="-18"/>
                <a:ea typeface="ＭＳ Ｐゴシック" pitchFamily="-65" charset="-128"/>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173789"/>
            <a:ext cx="2844800" cy="365125"/>
          </a:xfrm>
          <a:prstGeom prst="rect">
            <a:avLst/>
          </a:prstGeom>
        </p:spPr>
        <p:txBody>
          <a:bodyPr vert="horz" wrap="square" lIns="91440" tIns="45720" rIns="91440" bIns="45720" numCol="1" anchor="ctr" anchorCtr="0" compatLnSpc="1">
            <a:prstTxWarp prst="textNoShape">
              <a:avLst/>
            </a:prstTxWarp>
          </a:bodyPr>
          <a:lstStyle>
            <a:lvl1pPr algn="r" defTabSz="342900" eaLnBrk="1" hangingPunct="1">
              <a:defRPr sz="900">
                <a:solidFill>
                  <a:srgbClr val="775F55"/>
                </a:solidFill>
                <a:latin typeface="Gill Sans MT" pitchFamily="-65" charset="-18"/>
                <a:ea typeface="ＭＳ Ｐゴシック" pitchFamily="-65" charset="-128"/>
                <a:cs typeface="+mn-cs"/>
              </a:defRPr>
            </a:lvl1pPr>
          </a:lstStyle>
          <a:p>
            <a:pPr fontAlgn="base">
              <a:spcBef>
                <a:spcPct val="0"/>
              </a:spcBef>
              <a:spcAft>
                <a:spcPct val="0"/>
              </a:spcAft>
              <a:defRPr/>
            </a:pPr>
            <a:fld id="{BC094BA5-671C-414F-AD2F-D9315B56EA43}" type="slidenum">
              <a:rPr lang="en-US"/>
              <a:pPr fontAlgn="base">
                <a:spcBef>
                  <a:spcPct val="0"/>
                </a:spcBef>
                <a:spcAft>
                  <a:spcPct val="0"/>
                </a:spcAft>
                <a:defRPr/>
              </a:pPr>
              <a:t>‹#›</a:t>
            </a:fld>
            <a:endParaRPr lang="en-US"/>
          </a:p>
        </p:txBody>
      </p:sp>
      <p:pic>
        <p:nvPicPr>
          <p:cNvPr id="10248" name="Picture 2" descr="NIH Office of Human Resources Logo&#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1" y="5410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064768"/>
      </p:ext>
    </p:extLst>
  </p:cSld>
  <p:clrMap bg1="lt1" tx1="dk1" bg2="lt2" tx2="dk2" accent1="accent1" accent2="accent2" accent3="accent3" accent4="accent4" accent5="accent5" accent6="accent6" hlink="hlink" folHlink="folHlink"/>
  <p:sldLayoutIdLst>
    <p:sldLayoutId id="2147483705" r:id="rId1"/>
  </p:sldLayoutIdLst>
  <p:transition spd="med">
    <p:cut/>
  </p:transition>
  <p:hf hdr="0" ftr="0" dt="0"/>
  <p:txStyles>
    <p:titleStyle>
      <a:lvl1pPr algn="ctr" defTabSz="342900" rtl="0" eaLnBrk="0" fontAlgn="base" hangingPunct="0">
        <a:spcBef>
          <a:spcPct val="0"/>
        </a:spcBef>
        <a:spcAft>
          <a:spcPct val="0"/>
        </a:spcAft>
        <a:defRPr sz="3300" kern="1200">
          <a:solidFill>
            <a:schemeClr val="tx2"/>
          </a:solidFill>
          <a:latin typeface="+mj-lt"/>
          <a:ea typeface="ＭＳ Ｐゴシック" pitchFamily="-65" charset="-128"/>
          <a:cs typeface="ＭＳ Ｐゴシック" pitchFamily="-65" charset="-128"/>
        </a:defRPr>
      </a:lvl1pPr>
      <a:lvl2pPr algn="ctr" defTabSz="342900" rtl="0" eaLnBrk="0" fontAlgn="base" hangingPunct="0">
        <a:spcBef>
          <a:spcPct val="0"/>
        </a:spcBef>
        <a:spcAft>
          <a:spcPct val="0"/>
        </a:spcAft>
        <a:defRPr sz="3300">
          <a:solidFill>
            <a:schemeClr val="tx2"/>
          </a:solidFill>
          <a:latin typeface="Gill Sans MT" pitchFamily="-65" charset="-18"/>
          <a:ea typeface="ＭＳ Ｐゴシック" pitchFamily="-65" charset="-128"/>
          <a:cs typeface="ＭＳ Ｐゴシック" pitchFamily="-65" charset="-128"/>
        </a:defRPr>
      </a:lvl2pPr>
      <a:lvl3pPr algn="ctr" defTabSz="342900" rtl="0" eaLnBrk="0" fontAlgn="base" hangingPunct="0">
        <a:spcBef>
          <a:spcPct val="0"/>
        </a:spcBef>
        <a:spcAft>
          <a:spcPct val="0"/>
        </a:spcAft>
        <a:defRPr sz="3300">
          <a:solidFill>
            <a:schemeClr val="tx2"/>
          </a:solidFill>
          <a:latin typeface="Gill Sans MT" pitchFamily="-65" charset="-18"/>
          <a:ea typeface="ＭＳ Ｐゴシック" pitchFamily="-65" charset="-128"/>
          <a:cs typeface="ＭＳ Ｐゴシック" pitchFamily="-65" charset="-128"/>
        </a:defRPr>
      </a:lvl3pPr>
      <a:lvl4pPr algn="ctr" defTabSz="342900" rtl="0" eaLnBrk="0" fontAlgn="base" hangingPunct="0">
        <a:spcBef>
          <a:spcPct val="0"/>
        </a:spcBef>
        <a:spcAft>
          <a:spcPct val="0"/>
        </a:spcAft>
        <a:defRPr sz="3300">
          <a:solidFill>
            <a:schemeClr val="tx2"/>
          </a:solidFill>
          <a:latin typeface="Gill Sans MT" pitchFamily="-65" charset="-18"/>
          <a:ea typeface="ＭＳ Ｐゴシック" pitchFamily="-65" charset="-128"/>
          <a:cs typeface="ＭＳ Ｐゴシック" pitchFamily="-65" charset="-128"/>
        </a:defRPr>
      </a:lvl4pPr>
      <a:lvl5pPr algn="ctr" defTabSz="342900" rtl="0" eaLnBrk="0" fontAlgn="base" hangingPunct="0">
        <a:spcBef>
          <a:spcPct val="0"/>
        </a:spcBef>
        <a:spcAft>
          <a:spcPct val="0"/>
        </a:spcAft>
        <a:defRPr sz="3300">
          <a:solidFill>
            <a:schemeClr val="tx2"/>
          </a:solidFill>
          <a:latin typeface="Gill Sans MT" pitchFamily="-65" charset="-18"/>
          <a:ea typeface="ＭＳ Ｐゴシック" pitchFamily="-65" charset="-128"/>
          <a:cs typeface="ＭＳ Ｐゴシック" pitchFamily="-65" charset="-128"/>
        </a:defRPr>
      </a:lvl5pPr>
      <a:lvl6pPr marL="342900" algn="ctr" defTabSz="342900" rtl="0" eaLnBrk="1" fontAlgn="base" hangingPunct="1">
        <a:spcBef>
          <a:spcPct val="0"/>
        </a:spcBef>
        <a:spcAft>
          <a:spcPct val="0"/>
        </a:spcAft>
        <a:defRPr sz="3300">
          <a:solidFill>
            <a:schemeClr val="tx1"/>
          </a:solidFill>
          <a:latin typeface="Gill Sans MT" pitchFamily="-65" charset="-18"/>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Gill Sans MT" pitchFamily="-65" charset="-18"/>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Gill Sans MT" pitchFamily="-65" charset="-18"/>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Gill Sans MT" pitchFamily="-65" charset="-18"/>
          <a:ea typeface="ＭＳ Ｐゴシック" pitchFamily="-65" charset="-128"/>
          <a:cs typeface="ＭＳ Ｐゴシック" pitchFamily="-65"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ＭＳ Ｐゴシック" pitchFamily="-65" charset="-128"/>
          <a:cs typeface="ＭＳ Ｐゴシック" pitchFamily="-65"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2"/>
          </a:solidFill>
          <a:latin typeface="+mn-lt"/>
          <a:ea typeface="ＭＳ Ｐゴシック" pitchFamily="-65" charset="-128"/>
          <a:cs typeface="ＭＳ Ｐゴシック"/>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2"/>
          </a:solidFill>
          <a:latin typeface="+mn-lt"/>
          <a:ea typeface="ＭＳ Ｐゴシック" pitchFamily="-65" charset="-128"/>
          <a:cs typeface="ＭＳ Ｐゴシック"/>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2"/>
          </a:solidFill>
          <a:latin typeface="+mn-lt"/>
          <a:ea typeface="ＭＳ Ｐゴシック" pitchFamily="-65" charset="-128"/>
          <a:cs typeface="ＭＳ Ｐゴシック"/>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2"/>
          </a:solidFill>
          <a:latin typeface="+mn-lt"/>
          <a:ea typeface="ＭＳ Ｐゴシック" pitchFamily="-65" charset="-128"/>
          <a:cs typeface="ＭＳ Ｐゴシック"/>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693655"/>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200078"/>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cs typeface="+mn-cs"/>
              </a:defRPr>
            </a:lvl1pPr>
          </a:lstStyle>
          <a:p>
            <a:pPr fontAlgn="base">
              <a:spcBef>
                <a:spcPct val="0"/>
              </a:spcBef>
              <a:spcAft>
                <a:spcPct val="0"/>
              </a:spcAft>
              <a:defRPr/>
            </a:pPr>
            <a:fld id="{0308A8B8-3EFE-446E-B5F2-558DCAE9CD2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48137477"/>
      </p:ext>
    </p:extLst>
  </p:cSld>
  <p:clrMap bg1="lt1" tx1="dk1" bg2="lt2" tx2="dk2" accent1="accent1" accent2="accent2" accent3="accent3" accent4="accent4" accent5="accent5" accent6="accent6" hlink="hlink" folHlink="folHlink"/>
  <p:sldLayoutIdLst>
    <p:sldLayoutId id="2147483668" r:id="rId1"/>
    <p:sldLayoutId id="2147483706"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Z:\In Progress\NIH\NIH Intramural Research Program\PPT\Templates\Templates\Round 4 NEW LOGO FINALS 042213\Artwork\JPG\IRP_PPT_Internal Main.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609600" y="274638"/>
            <a:ext cx="10972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609600" y="1365250"/>
            <a:ext cx="10972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77665252"/>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64222"/>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161819"/>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2661247"/>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In Progress\NIH\NIH Intramural Research Program\PPT\Templates\Templates\Round 4 NEW LOGO FINALS 042213\Artwork\JPG\IRP_PPT_Internal Main.jpg"/>
          <p:cNvPicPr>
            <a:picLocks noChangeAspect="1" noChangeArrowheads="1"/>
          </p:cNvPicPr>
          <p:nvPr userDrawn="1"/>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274638"/>
            <a:ext cx="109728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365250"/>
            <a:ext cx="10972800"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466465"/>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rtl="0" eaLnBrk="0" fontAlgn="base" hangingPunct="0">
        <a:spcBef>
          <a:spcPct val="0"/>
        </a:spcBef>
        <a:spcAft>
          <a:spcPct val="0"/>
        </a:spcAft>
        <a:defRPr sz="3200" b="1">
          <a:solidFill>
            <a:srgbClr val="006086"/>
          </a:solidFill>
          <a:latin typeface="+mj-lt"/>
          <a:ea typeface="ＭＳ Ｐゴシック" charset="0"/>
          <a:cs typeface="ＭＳ Ｐゴシック"/>
        </a:defRPr>
      </a:lvl1pPr>
      <a:lvl2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2pPr>
      <a:lvl3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3pPr>
      <a:lvl4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4pPr>
      <a:lvl5pPr algn="l" rtl="0" eaLnBrk="0" fontAlgn="base" hangingPunct="0">
        <a:spcBef>
          <a:spcPct val="0"/>
        </a:spcBef>
        <a:spcAft>
          <a:spcPct val="0"/>
        </a:spcAft>
        <a:defRPr sz="3200" b="1">
          <a:solidFill>
            <a:srgbClr val="006086"/>
          </a:solidFill>
          <a:latin typeface="Arial" charset="0"/>
          <a:ea typeface="ＭＳ Ｐゴシック" charset="0"/>
          <a:cs typeface="ＭＳ Ｐゴシック"/>
        </a:defRPr>
      </a:lvl5pPr>
      <a:lvl6pPr marL="457200" algn="l" rtl="0" fontAlgn="base">
        <a:spcBef>
          <a:spcPct val="0"/>
        </a:spcBef>
        <a:spcAft>
          <a:spcPct val="0"/>
        </a:spcAft>
        <a:defRPr sz="3200" b="1">
          <a:solidFill>
            <a:srgbClr val="006086"/>
          </a:solidFill>
          <a:latin typeface="Arial" charset="0"/>
        </a:defRPr>
      </a:lvl6pPr>
      <a:lvl7pPr marL="914400" algn="l" rtl="0" fontAlgn="base">
        <a:spcBef>
          <a:spcPct val="0"/>
        </a:spcBef>
        <a:spcAft>
          <a:spcPct val="0"/>
        </a:spcAft>
        <a:defRPr sz="3200" b="1">
          <a:solidFill>
            <a:srgbClr val="006086"/>
          </a:solidFill>
          <a:latin typeface="Arial" charset="0"/>
        </a:defRPr>
      </a:lvl7pPr>
      <a:lvl8pPr marL="1371600" algn="l" rtl="0" fontAlgn="base">
        <a:spcBef>
          <a:spcPct val="0"/>
        </a:spcBef>
        <a:spcAft>
          <a:spcPct val="0"/>
        </a:spcAft>
        <a:defRPr sz="3200" b="1">
          <a:solidFill>
            <a:srgbClr val="006086"/>
          </a:solidFill>
          <a:latin typeface="Arial" charset="0"/>
        </a:defRPr>
      </a:lvl8pPr>
      <a:lvl9pPr marL="1828800" algn="l" rtl="0" fontAlgn="base">
        <a:spcBef>
          <a:spcPct val="0"/>
        </a:spcBef>
        <a:spcAft>
          <a:spcPct val="0"/>
        </a:spcAft>
        <a:defRPr sz="3200" b="1">
          <a:solidFill>
            <a:srgbClr val="006086"/>
          </a:solidFill>
          <a:latin typeface="Arial" charset="0"/>
        </a:defRPr>
      </a:lvl9pPr>
    </p:titleStyle>
    <p:body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749300" indent="-342900" algn="l" rtl="0" eaLnBrk="0" fontAlgn="base" hangingPunct="0">
        <a:spcBef>
          <a:spcPct val="20000"/>
        </a:spcBef>
        <a:spcAft>
          <a:spcPct val="0"/>
        </a:spcAft>
        <a:buClr>
          <a:srgbClr val="A2BF49"/>
        </a:buClr>
        <a:buFont typeface="Arial" charset="0"/>
        <a:buChar char="•"/>
        <a:defRPr sz="2000">
          <a:solidFill>
            <a:schemeClr val="tx1"/>
          </a:solidFill>
          <a:latin typeface="+mn-lt"/>
          <a:ea typeface="ＭＳ Ｐゴシック" charset="0"/>
          <a:cs typeface="ＭＳ Ｐゴシック"/>
        </a:defRPr>
      </a:lvl2pPr>
      <a:lvl3pPr marL="1147763" indent="-352425" algn="l" rtl="0" eaLnBrk="0" fontAlgn="base" hangingPunct="0">
        <a:spcBef>
          <a:spcPct val="20000"/>
        </a:spcBef>
        <a:spcAft>
          <a:spcPct val="0"/>
        </a:spcAft>
        <a:buClr>
          <a:srgbClr val="A2BF49"/>
        </a:buClr>
        <a:buChar char="•"/>
        <a:defRPr sz="2000">
          <a:solidFill>
            <a:schemeClr val="tx1"/>
          </a:solidFill>
          <a:latin typeface="+mn-lt"/>
          <a:ea typeface="ＭＳ Ｐゴシック" charset="0"/>
          <a:cs typeface="ＭＳ Ｐゴシック"/>
        </a:defRPr>
      </a:lvl3pPr>
      <a:lvl4pPr marL="1546225" indent="-342900"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889125" indent="-342900"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rp.nih.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ir.nih.gov/sourcebook/personnel/ipds-appointment-mechanism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https://oir.nih.gov/sourcebook/personnel/ipds-appointment-mechanisms/staff-clinicia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oir.nih.gov/sourcebook/personnel/ipds-appointment-mechanisms/staff-scientis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ir.nih.gov/sourcebook/personnel/irp-demographic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ir.nih.gov/sourcebook/personnel/irp-demographic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irp.nih.gov/about-us/honor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acd.od.nih.gov/meetings/meetings2011-2016.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oir.nih.gov/sourcebook/board-scientific-director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oir.nih.gov/sourcebook/board-scientific-director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pn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5" Type="http://schemas.openxmlformats.org/officeDocument/2006/relationships/image" Target="../media/image33.jpeg"/><Relationship Id="rId2" Type="http://schemas.openxmlformats.org/officeDocument/2006/relationships/notesSlide" Target="../notesSlides/notesSlide8.xml"/><Relationship Id="rId16" Type="http://schemas.openxmlformats.org/officeDocument/2006/relationships/image" Target="../media/image24.emf"/><Relationship Id="rId20" Type="http://schemas.openxmlformats.org/officeDocument/2006/relationships/image" Target="../media/image28.jpeg"/><Relationship Id="rId29"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png"/><Relationship Id="rId32" Type="http://schemas.openxmlformats.org/officeDocument/2006/relationships/image" Target="../media/image40.jpe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jpeg"/><Relationship Id="rId28" Type="http://schemas.openxmlformats.org/officeDocument/2006/relationships/image" Target="../media/image36.jpeg"/><Relationship Id="rId10" Type="http://schemas.openxmlformats.org/officeDocument/2006/relationships/image" Target="../media/image18.jpeg"/><Relationship Id="rId19" Type="http://schemas.openxmlformats.org/officeDocument/2006/relationships/image" Target="../media/image27.jpeg"/><Relationship Id="rId31" Type="http://schemas.openxmlformats.org/officeDocument/2006/relationships/image" Target="../media/image39.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 Id="rId27" Type="http://schemas.openxmlformats.org/officeDocument/2006/relationships/image" Target="../media/image35.jpeg"/><Relationship Id="rId30"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hyperlink" Target="https://oir.nih.gov/sourcebook/processes-reviewing-nih-intramural-scienc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oir.nih.gov/sourcebook/processes-reviewing-nih-intramural-science/boards-scientific-counselors"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oir.nih.gov/sourcebook/tenure-nih-intramural-research-program"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oir.nih.gov/sourcebook/tenure-nih-intramural-research-program/criteria-tenure-nih"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oir.nih.gov/sites/default/files/uploads/sourcebook/documents/personnel/checksheet-tenure_appointment.pdf"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ir.nih.gov/sourcebook/intramural-program-oversight/management-controls-surve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oir.nih.gov/sourcebook/processes-reviewing-nih-intramural-science/guidelines-review-scientific-director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oir.nih.gov/sourcebook/personnel/recruitment-processes-policies-checklists/mandated-training-scientific-staff-working-nih-facilities" TargetMode="External"/><Relationship Id="rId3" Type="http://schemas.openxmlformats.org/officeDocument/2006/relationships/hyperlink" Target="http://researchethics.od.nih.gov/" TargetMode="External"/><Relationship Id="rId7" Type="http://schemas.openxmlformats.org/officeDocument/2006/relationships/hyperlink" Target="https://federation.nih.gov/ohsr/nih/investigator-training.php" TargetMode="External"/><Relationship Id="rId2" Type="http://schemas.openxmlformats.org/officeDocument/2006/relationships/hyperlink" Target="https://www.safetytraining.nih.gov/default.aspx?m=Please-Log-In" TargetMode="External"/><Relationship Id="rId1" Type="http://schemas.openxmlformats.org/officeDocument/2006/relationships/slideLayout" Target="../slideLayouts/slideLayout3.xml"/><Relationship Id="rId6" Type="http://schemas.openxmlformats.org/officeDocument/2006/relationships/hyperlink" Target="https://lms.learning.hhs.gov/Saba/Web/Main" TargetMode="External"/><Relationship Id="rId5" Type="http://schemas.openxmlformats.org/officeDocument/2006/relationships/hyperlink" Target="http://nems.nih.gov/Pages/training.aspx" TargetMode="External"/><Relationship Id="rId4" Type="http://schemas.openxmlformats.org/officeDocument/2006/relationships/hyperlink" Target="http://irtsectraining.nih.gov/" TargetMode="External"/><Relationship Id="rId9" Type="http://schemas.openxmlformats.org/officeDocument/2006/relationships/hyperlink" Target="https://mandatorytraining.nih.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od.nih.gov/ScientificDirectors/default.aspx" TargetMode="External"/><Relationship Id="rId7" Type="http://schemas.openxmlformats.org/officeDocument/2006/relationships/hyperlink" Target="https://irp.nih.gov/our-research/principal-investigator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intramural.nih.gov/search/index.tml" TargetMode="External"/><Relationship Id="rId5" Type="http://schemas.openxmlformats.org/officeDocument/2006/relationships/hyperlink" Target="https://oir.nih.gov/sourcebook" TargetMode="External"/><Relationship Id="rId4" Type="http://schemas.openxmlformats.org/officeDocument/2006/relationships/hyperlink" Target="https://oir.nih.gov/"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oir.nih.gov/sourcebook/board-scientific-directors/board-scientific-directors-sub-committees"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irp.nih.gov/our-research/research-resources" TargetMode="External"/><Relationship Id="rId2" Type="http://schemas.openxmlformats.org/officeDocument/2006/relationships/hyperlink" Target="https://nih.scientist.com/users/sign_in"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tutorialdev.ninds.nih.gov/webhelp/" TargetMode="External"/><Relationship Id="rId3" Type="http://schemas.openxmlformats.org/officeDocument/2006/relationships/hyperlink" Target="https://oxcam.gpp.nih.gov/index.asp" TargetMode="External"/><Relationship Id="rId7" Type="http://schemas.openxmlformats.org/officeDocument/2006/relationships/hyperlink" Target="https://clinicalcenter.nih.gov/training/mrsp/" TargetMode="External"/><Relationship Id="rId2" Type="http://schemas.openxmlformats.org/officeDocument/2006/relationships/hyperlink" Target="https://irp.nih.gov/" TargetMode="External"/><Relationship Id="rId1" Type="http://schemas.openxmlformats.org/officeDocument/2006/relationships/slideLayout" Target="../slideLayouts/slideLayout3.xml"/><Relationship Id="rId6" Type="http://schemas.openxmlformats.org/officeDocument/2006/relationships/hyperlink" Target="https://www.training.nih.gov/programs/gpp" TargetMode="External"/><Relationship Id="rId5" Type="http://schemas.openxmlformats.org/officeDocument/2006/relationships/hyperlink" Target="https://www.training.nih.gov/" TargetMode="External"/><Relationship Id="rId4" Type="http://schemas.openxmlformats.org/officeDocument/2006/relationships/hyperlink" Target="https://irp.nih.gov/careers/trans-nih-scientific-recruitmen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port.nih.gov/nihdatabook/index.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nihlibrary.nih.gov/agency/nih" TargetMode="External"/><Relationship Id="rId2" Type="http://schemas.openxmlformats.org/officeDocument/2006/relationships/hyperlink" Target="https://oir.nih.gov/about/ddir-innovation-awards" TargetMode="External"/><Relationship Id="rId1" Type="http://schemas.openxmlformats.org/officeDocument/2006/relationships/slideLayout" Target="../slideLayouts/slideLayout2.xml"/><Relationship Id="rId4" Type="http://schemas.openxmlformats.org/officeDocument/2006/relationships/hyperlink" Target="https://clinicalcenter.nih.go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c.nih.gov/training/mrsp/index.html" TargetMode="External"/><Relationship Id="rId2" Type="http://schemas.openxmlformats.org/officeDocument/2006/relationships/hyperlink" Target="https://www.training.nih.gov/programs/ugsp" TargetMode="External"/><Relationship Id="rId1" Type="http://schemas.openxmlformats.org/officeDocument/2006/relationships/slideLayout" Target="../slideLayouts/slideLayout3.xml"/><Relationship Id="rId6" Type="http://schemas.openxmlformats.org/officeDocument/2006/relationships/hyperlink" Target="http://www.nih.gov/science/laskerscholar/index.html" TargetMode="External"/><Relationship Id="rId5" Type="http://schemas.openxmlformats.org/officeDocument/2006/relationships/hyperlink" Target="http://irp.nih.gov/careers/trans-nih-scientific-recruitments/stadtman-tenure-track-investigators" TargetMode="External"/><Relationship Id="rId4" Type="http://schemas.openxmlformats.org/officeDocument/2006/relationships/hyperlink" Target="https://oir.nih.gov/sourcebook/personnel/ipds-appointment-mechanisms/research-fellow/independent-research-scholar-progra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iversity.nih.gov/programs-partnerships/dsp" TargetMode="External"/><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s://www.training.nih.gov/felcom" TargetMode="External"/><Relationship Id="rId2" Type="http://schemas.openxmlformats.org/officeDocument/2006/relationships/hyperlink" Target="https://www.training.nih.gov/" TargetMode="External"/><Relationship Id="rId1" Type="http://schemas.openxmlformats.org/officeDocument/2006/relationships/slideLayout" Target="../slideLayouts/slideLayout3.xml"/><Relationship Id="rId5" Type="http://schemas.openxmlformats.org/officeDocument/2006/relationships/hyperlink" Target="https://oir.nih.gov/sourcebook/committees-advisory-ddir/committee-scientific-conduct-ethics-csce" TargetMode="External"/><Relationship Id="rId4" Type="http://schemas.openxmlformats.org/officeDocument/2006/relationships/hyperlink" Target="https://www.training.nih.gov/ic_contact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oir.nih.gov/wals" TargetMode="External"/><Relationship Id="rId2" Type="http://schemas.openxmlformats.org/officeDocument/2006/relationships/hyperlink" Target="https://www.training.nih.gov/ethics_training_home_page" TargetMode="External"/><Relationship Id="rId1" Type="http://schemas.openxmlformats.org/officeDocument/2006/relationships/slideLayout" Target="../slideLayouts/slideLayout3.xml"/><Relationship Id="rId6" Type="http://schemas.openxmlformats.org/officeDocument/2006/relationships/hyperlink" Target="http://employees.nih.gov/pages/social-media/" TargetMode="External"/><Relationship Id="rId5" Type="http://schemas.openxmlformats.org/officeDocument/2006/relationships/hyperlink" Target="https://www.nih.gov/about-nih/who-we-are/nih-director/directors-seminar-series" TargetMode="External"/><Relationship Id="rId4" Type="http://schemas.openxmlformats.org/officeDocument/2006/relationships/hyperlink" Target="http://clinicalcenter.nih.gov/about/news/grcurrent.html"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nih.gov/research-training/rigor-reproducibility" TargetMode="External"/><Relationship Id="rId3" Type="http://schemas.openxmlformats.org/officeDocument/2006/relationships/hyperlink" Target="https://www.training.nih.gov/you_are_not_alone" TargetMode="External"/><Relationship Id="rId7" Type="http://schemas.openxmlformats.org/officeDocument/2006/relationships/hyperlink" Target="https://icite.od.nih.gov/analysis" TargetMode="External"/><Relationship Id="rId2" Type="http://schemas.openxmlformats.org/officeDocument/2006/relationships/hyperlink" Target="https://oir.nih.gov/sigs" TargetMode="External"/><Relationship Id="rId1" Type="http://schemas.openxmlformats.org/officeDocument/2006/relationships/slideLayout" Target="../slideLayouts/slideLayout3.xml"/><Relationship Id="rId6" Type="http://schemas.openxmlformats.org/officeDocument/2006/relationships/hyperlink" Target="https://researchfestival.nih.gov/2019" TargetMode="External"/><Relationship Id="rId5" Type="http://schemas.openxmlformats.org/officeDocument/2006/relationships/hyperlink" Target="http://demystifyingmedicine.od.nih.gov/" TargetMode="External"/><Relationship Id="rId4" Type="http://schemas.openxmlformats.org/officeDocument/2006/relationships/hyperlink" Target="https://faes.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oir.nih.gov/sourcebook/awards-fellowships-grant-opportunities/early-career-bridge-awards-open-irp-scientists" TargetMode="External"/><Relationship Id="rId2" Type="http://schemas.openxmlformats.org/officeDocument/2006/relationships/hyperlink" Target="https://oir.nih.gov/sourcebook/awards-fellowships-grant-opportunities/k99r00-grant-award-informatio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irp.nih.gov/about-us/our-programs" TargetMode="External"/><Relationship Id="rId2" Type="http://schemas.openxmlformats.org/officeDocument/2006/relationships/hyperlink" Target="https://www.nih.gov/institutes-nih"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ir.nih.gov/about/leadership-staff"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intramural.nih.gov/search/index.tml" TargetMode="External"/><Relationship Id="rId7" Type="http://schemas.openxmlformats.org/officeDocument/2006/relationships/hyperlink" Target="http://ddir.nih.gov/Editorials.html" TargetMode="External"/><Relationship Id="rId2" Type="http://schemas.openxmlformats.org/officeDocument/2006/relationships/hyperlink" Target="http://irp.nih.gov/" TargetMode="External"/><Relationship Id="rId1" Type="http://schemas.openxmlformats.org/officeDocument/2006/relationships/slideLayout" Target="../slideLayouts/slideLayout2.xml"/><Relationship Id="rId6" Type="http://schemas.openxmlformats.org/officeDocument/2006/relationships/hyperlink" Target="http://irp.nih.gov/catalyst" TargetMode="External"/><Relationship Id="rId5" Type="http://schemas.openxmlformats.org/officeDocument/2006/relationships/hyperlink" Target="http://ddir.nih.gov/" TargetMode="External"/><Relationship Id="rId4" Type="http://schemas.openxmlformats.org/officeDocument/2006/relationships/hyperlink" Target="http://www.training.nih.gov/"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irp.nih.gov/our-research/our-programs/tex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9"/>
          <p:cNvSpPr>
            <a:spLocks noGrp="1" noChangeArrowheads="1"/>
          </p:cNvSpPr>
          <p:nvPr>
            <p:ph type="ctrTitle"/>
          </p:nvPr>
        </p:nvSpPr>
        <p:spPr>
          <a:xfrm>
            <a:off x="601884" y="1484012"/>
            <a:ext cx="10984373" cy="1851025"/>
          </a:xfrm>
        </p:spPr>
        <p:txBody>
          <a:bodyPr/>
          <a:lstStyle/>
          <a:p>
            <a:pPr eaLnBrk="1" hangingPunct="1"/>
            <a:r>
              <a:rPr lang="en-US" sz="3600" dirty="0">
                <a:ea typeface="ＭＳ Ｐゴシック"/>
              </a:rPr>
              <a:t>An Orientation Guide for NIH Scientific Directors</a:t>
            </a:r>
          </a:p>
        </p:txBody>
      </p:sp>
      <p:sp>
        <p:nvSpPr>
          <p:cNvPr id="15362" name="Rectangle 5"/>
          <p:cNvSpPr>
            <a:spLocks noGrp="1" noChangeArrowheads="1"/>
          </p:cNvSpPr>
          <p:nvPr>
            <p:ph type="subTitle" idx="1"/>
          </p:nvPr>
        </p:nvSpPr>
        <p:spPr>
          <a:xfrm>
            <a:off x="1681163" y="3973566"/>
            <a:ext cx="8815386" cy="679450"/>
          </a:xfrm>
        </p:spPr>
        <p:txBody>
          <a:bodyPr/>
          <a:lstStyle/>
          <a:p>
            <a:pPr eaLnBrk="1" hangingPunct="1"/>
            <a:r>
              <a:rPr lang="en-US" sz="2800" dirty="0">
                <a:solidFill>
                  <a:schemeClr val="tx1"/>
                </a:solidFill>
                <a:ea typeface="ＭＳ Ｐゴシック"/>
              </a:rPr>
              <a:t>Office of Intramural Research</a:t>
            </a:r>
          </a:p>
          <a:p>
            <a:pPr eaLnBrk="1" hangingPunct="1"/>
            <a:r>
              <a:rPr lang="en-US" sz="2800" dirty="0">
                <a:solidFill>
                  <a:schemeClr val="tx1"/>
                </a:solidFill>
                <a:ea typeface="ＭＳ Ｐゴシック"/>
              </a:rPr>
              <a:t>Office of the Director</a:t>
            </a:r>
          </a:p>
          <a:p>
            <a:pPr eaLnBrk="1" hangingPunct="1"/>
            <a:endParaRPr lang="en-US" sz="2800" dirty="0">
              <a:solidFill>
                <a:schemeClr val="tx1"/>
              </a:solidFill>
              <a:ea typeface="ＭＳ Ｐゴシック"/>
            </a:endParaRPr>
          </a:p>
          <a:p>
            <a:r>
              <a:rPr lang="en-US" sz="2800" u="sng" dirty="0">
                <a:solidFill>
                  <a:schemeClr val="tx1"/>
                </a:solidFill>
                <a:hlinkClick r:id="rId3"/>
              </a:rPr>
              <a:t>http://irp.nih.gov/</a:t>
            </a:r>
            <a:endParaRPr lang="en-US" sz="2800" dirty="0">
              <a:solidFill>
                <a:schemeClr val="tx1"/>
              </a:solidFill>
            </a:endParaRPr>
          </a:p>
        </p:txBody>
      </p:sp>
      <p:sp>
        <p:nvSpPr>
          <p:cNvPr id="2" name="TextBox 1"/>
          <p:cNvSpPr txBox="1"/>
          <p:nvPr/>
        </p:nvSpPr>
        <p:spPr>
          <a:xfrm>
            <a:off x="4236332" y="6458668"/>
            <a:ext cx="4365298" cy="369332"/>
          </a:xfrm>
          <a:prstGeom prst="rect">
            <a:avLst/>
          </a:prstGeom>
          <a:noFill/>
        </p:spPr>
        <p:txBody>
          <a:bodyPr wrap="none" rtlCol="0">
            <a:spAutoFit/>
          </a:bodyPr>
          <a:lstStyle/>
          <a:p>
            <a:r>
              <a:rPr lang="en-US" dirty="0"/>
              <a:t>Note: Links are live in presentation mode</a:t>
            </a:r>
          </a:p>
        </p:txBody>
      </p:sp>
      <p:sp>
        <p:nvSpPr>
          <p:cNvPr id="3" name="TextBox 2"/>
          <p:cNvSpPr txBox="1"/>
          <p:nvPr/>
        </p:nvSpPr>
        <p:spPr>
          <a:xfrm>
            <a:off x="821803" y="4872942"/>
            <a:ext cx="2018501" cy="369332"/>
          </a:xfrm>
          <a:prstGeom prst="rect">
            <a:avLst/>
          </a:prstGeom>
          <a:noFill/>
        </p:spPr>
        <p:txBody>
          <a:bodyPr wrap="none" rtlCol="0">
            <a:spAutoFit/>
          </a:bodyPr>
          <a:lstStyle/>
          <a:p>
            <a:r>
              <a:rPr lang="en-US" dirty="0">
                <a:solidFill>
                  <a:srgbClr val="FF0000"/>
                </a:solidFill>
              </a:rPr>
              <a:t>2/25/2020 Update</a:t>
            </a:r>
          </a:p>
        </p:txBody>
      </p:sp>
    </p:spTree>
  </p:cSld>
  <p:clrMapOvr>
    <a:masterClrMapping/>
  </p:clrMapOvr>
  <p:transition spd="med" advTm="10455">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67050" y="685800"/>
            <a:ext cx="6172200" cy="857250"/>
          </a:xfrm>
        </p:spPr>
        <p:txBody>
          <a:bodyPr/>
          <a:lstStyle/>
          <a:p>
            <a:pPr eaLnBrk="1" hangingPunct="1"/>
            <a:r>
              <a:rPr lang="en-US" altLang="en-US" sz="2400">
                <a:solidFill>
                  <a:srgbClr val="000000"/>
                </a:solidFill>
                <a:ea typeface="ＭＳ Ｐゴシック" panose="020B0600070205080204" pitchFamily="34" charset="-128"/>
              </a:rPr>
              <a:t>Intramural Professional Designations (IPDs)</a:t>
            </a:r>
            <a:br>
              <a:rPr lang="en-US" altLang="en-US" sz="2400">
                <a:solidFill>
                  <a:srgbClr val="000000"/>
                </a:solidFill>
                <a:ea typeface="ＭＳ Ｐゴシック" panose="020B0600070205080204" pitchFamily="34" charset="-128"/>
              </a:rPr>
            </a:br>
            <a:r>
              <a:rPr lang="en-US" altLang="en-US" sz="2400">
                <a:solidFill>
                  <a:srgbClr val="00B050"/>
                </a:solidFill>
                <a:ea typeface="ＭＳ Ｐゴシック" panose="020B0600070205080204" pitchFamily="34" charset="-128"/>
              </a:rPr>
              <a:t>Tenured Positions in Green</a:t>
            </a:r>
          </a:p>
        </p:txBody>
      </p:sp>
      <p:sp>
        <p:nvSpPr>
          <p:cNvPr id="3" name="Text Placeholder 2"/>
          <p:cNvSpPr>
            <a:spLocks noGrp="1"/>
          </p:cNvSpPr>
          <p:nvPr>
            <p:ph type="body" idx="1"/>
          </p:nvPr>
        </p:nvSpPr>
        <p:spPr>
          <a:xfrm>
            <a:off x="3221039" y="1600199"/>
            <a:ext cx="1779587" cy="592139"/>
          </a:xfr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buFont typeface="Arial" charset="0"/>
              <a:buNone/>
              <a:defRPr/>
            </a:pPr>
            <a:r>
              <a:rPr lang="en-US" sz="1350" dirty="0">
                <a:solidFill>
                  <a:srgbClr val="000000"/>
                </a:solidFill>
              </a:rPr>
              <a:t>Intramural (Basic)</a:t>
            </a:r>
          </a:p>
        </p:txBody>
      </p:sp>
      <p:sp>
        <p:nvSpPr>
          <p:cNvPr id="4" name="Content Placeholder 3"/>
          <p:cNvSpPr>
            <a:spLocks noGrp="1"/>
          </p:cNvSpPr>
          <p:nvPr>
            <p:ph sz="half" idx="2"/>
          </p:nvPr>
        </p:nvSpPr>
        <p:spPr>
          <a:xfrm>
            <a:off x="3221038" y="2324100"/>
            <a:ext cx="1789112" cy="2514600"/>
          </a:xfr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pPr defTabSz="685800">
              <a:buFontTx/>
              <a:buChar char="•"/>
              <a:defRPr/>
            </a:pPr>
            <a:r>
              <a:rPr lang="en-US" sz="1200" kern="0" dirty="0">
                <a:solidFill>
                  <a:srgbClr val="000000"/>
                </a:solidFill>
              </a:rPr>
              <a:t>Research Fellow (g)</a:t>
            </a:r>
          </a:p>
          <a:p>
            <a:pPr defTabSz="685800">
              <a:buFontTx/>
              <a:buChar char="•"/>
              <a:defRPr/>
            </a:pPr>
            <a:r>
              <a:rPr lang="en-US" sz="1200" kern="0" dirty="0">
                <a:solidFill>
                  <a:srgbClr val="000000"/>
                </a:solidFill>
              </a:rPr>
              <a:t>Senior Research Fellow (g)</a:t>
            </a:r>
          </a:p>
          <a:p>
            <a:pPr defTabSz="685800">
              <a:buFontTx/>
              <a:buChar char="•"/>
              <a:defRPr/>
            </a:pPr>
            <a:r>
              <a:rPr lang="en-US" sz="1200" kern="0" dirty="0">
                <a:solidFill>
                  <a:srgbClr val="000000"/>
                </a:solidFill>
              </a:rPr>
              <a:t>Staff Scientist 1(g)</a:t>
            </a:r>
          </a:p>
          <a:p>
            <a:pPr defTabSz="685800">
              <a:buFontTx/>
              <a:buChar char="•"/>
              <a:defRPr/>
            </a:pPr>
            <a:r>
              <a:rPr lang="en-US" sz="1200" kern="0" dirty="0">
                <a:solidFill>
                  <a:srgbClr val="000000"/>
                </a:solidFill>
              </a:rPr>
              <a:t>Staff Scientist 2 (f)</a:t>
            </a:r>
          </a:p>
          <a:p>
            <a:pPr defTabSz="685800">
              <a:buFontTx/>
              <a:buChar char="•"/>
              <a:defRPr/>
            </a:pPr>
            <a:r>
              <a:rPr lang="en-US" sz="1200" kern="0" dirty="0">
                <a:solidFill>
                  <a:srgbClr val="000000"/>
                </a:solidFill>
              </a:rPr>
              <a:t>Investigator 1 (g)</a:t>
            </a:r>
          </a:p>
          <a:p>
            <a:pPr defTabSz="685800">
              <a:buFontTx/>
              <a:buChar char="•"/>
              <a:defRPr/>
            </a:pPr>
            <a:r>
              <a:rPr lang="en-US" sz="1200" kern="0" dirty="0">
                <a:solidFill>
                  <a:srgbClr val="000000"/>
                </a:solidFill>
              </a:rPr>
              <a:t>Investigator 2 (f)</a:t>
            </a:r>
          </a:p>
          <a:p>
            <a:pPr defTabSz="685800">
              <a:buFontTx/>
              <a:buChar char="•"/>
              <a:defRPr/>
            </a:pPr>
            <a:r>
              <a:rPr lang="en-US" sz="1200" kern="0" dirty="0">
                <a:solidFill>
                  <a:srgbClr val="000000"/>
                </a:solidFill>
              </a:rPr>
              <a:t>Senior Scientist (f)</a:t>
            </a:r>
          </a:p>
          <a:p>
            <a:pPr defTabSz="685800">
              <a:buFontTx/>
              <a:buChar char="•"/>
              <a:defRPr/>
            </a:pPr>
            <a:r>
              <a:rPr lang="en-US" sz="1200" kern="0" dirty="0">
                <a:solidFill>
                  <a:srgbClr val="00B050"/>
                </a:solidFill>
              </a:rPr>
              <a:t>Senior Investigator (f)</a:t>
            </a:r>
          </a:p>
          <a:p>
            <a:pPr lvl="1" defTabSz="685800">
              <a:buFontTx/>
              <a:buChar char="•"/>
              <a:defRPr/>
            </a:pPr>
            <a:r>
              <a:rPr lang="en-US" sz="1200" dirty="0">
                <a:solidFill>
                  <a:srgbClr val="00B050"/>
                </a:solidFill>
                <a:ea typeface="ＭＳ Ｐゴシック"/>
                <a:cs typeface="ＭＳ Ｐゴシック"/>
              </a:rPr>
              <a:t>NIH Distinguished </a:t>
            </a:r>
            <a:r>
              <a:rPr lang="en-US" sz="1200" dirty="0" err="1">
                <a:solidFill>
                  <a:srgbClr val="00B050"/>
                </a:solidFill>
                <a:ea typeface="ＭＳ Ｐゴシック"/>
                <a:cs typeface="ＭＳ Ｐゴシック"/>
              </a:rPr>
              <a:t>Inv</a:t>
            </a:r>
            <a:endParaRPr lang="en-US" sz="1200" dirty="0">
              <a:solidFill>
                <a:srgbClr val="00B050"/>
              </a:solidFill>
              <a:ea typeface="ＭＳ Ｐゴシック"/>
              <a:cs typeface="ＭＳ Ｐゴシック"/>
            </a:endParaRPr>
          </a:p>
        </p:txBody>
      </p:sp>
      <p:sp>
        <p:nvSpPr>
          <p:cNvPr id="5" name="Text Placeholder 4"/>
          <p:cNvSpPr>
            <a:spLocks noGrp="1"/>
          </p:cNvSpPr>
          <p:nvPr>
            <p:ph type="body" sz="quarter" idx="3"/>
          </p:nvPr>
        </p:nvSpPr>
        <p:spPr>
          <a:xfrm>
            <a:off x="5181600" y="1600199"/>
            <a:ext cx="2114550" cy="592139"/>
          </a:xfr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buFont typeface="Arial" charset="0"/>
              <a:buNone/>
              <a:defRPr/>
            </a:pPr>
            <a:endParaRPr lang="en-US" sz="1350" kern="0" dirty="0">
              <a:solidFill>
                <a:srgbClr val="000000"/>
              </a:solidFill>
            </a:endParaRPr>
          </a:p>
          <a:p>
            <a:pPr algn="ctr">
              <a:buFont typeface="Arial" charset="0"/>
              <a:buNone/>
              <a:defRPr/>
            </a:pPr>
            <a:r>
              <a:rPr lang="en-US" sz="1350" kern="0" dirty="0">
                <a:solidFill>
                  <a:srgbClr val="000000"/>
                </a:solidFill>
              </a:rPr>
              <a:t>Intramural (Clinical)</a:t>
            </a:r>
          </a:p>
          <a:p>
            <a:pPr algn="ctr" eaLnBrk="1" hangingPunct="1">
              <a:buFont typeface="Arial" charset="0"/>
              <a:buNone/>
              <a:defRPr/>
            </a:pPr>
            <a:endParaRPr lang="en-US" sz="1350" dirty="0">
              <a:solidFill>
                <a:srgbClr val="000000"/>
              </a:solidFill>
            </a:endParaRPr>
          </a:p>
        </p:txBody>
      </p:sp>
      <p:sp>
        <p:nvSpPr>
          <p:cNvPr id="6" name="Content Placeholder 5"/>
          <p:cNvSpPr>
            <a:spLocks noGrp="1"/>
          </p:cNvSpPr>
          <p:nvPr>
            <p:ph sz="quarter" idx="4"/>
          </p:nvPr>
        </p:nvSpPr>
        <p:spPr>
          <a:xfrm>
            <a:off x="5181600" y="2324100"/>
            <a:ext cx="2114550" cy="2514600"/>
          </a:xfr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lstStyle/>
          <a:p>
            <a:pPr>
              <a:buFont typeface="Arial" charset="0"/>
              <a:buChar char="•"/>
              <a:defRPr/>
            </a:pPr>
            <a:r>
              <a:rPr lang="en-US" sz="1200" dirty="0">
                <a:solidFill>
                  <a:srgbClr val="000000"/>
                </a:solidFill>
                <a:ea typeface="ＭＳ Ｐゴシック"/>
                <a:cs typeface="ＭＳ Ｐゴシック"/>
              </a:rPr>
              <a:t>Clinical Fellow (g)</a:t>
            </a:r>
          </a:p>
          <a:p>
            <a:pPr>
              <a:buFont typeface="Arial" charset="0"/>
              <a:buChar char="•"/>
              <a:defRPr/>
            </a:pPr>
            <a:r>
              <a:rPr lang="en-US" sz="1200" dirty="0">
                <a:solidFill>
                  <a:srgbClr val="000000"/>
                </a:solidFill>
                <a:ea typeface="ＭＳ Ｐゴシック"/>
                <a:cs typeface="ＭＳ Ｐゴシック"/>
              </a:rPr>
              <a:t>Senior Clinical Fellow (g)</a:t>
            </a:r>
          </a:p>
          <a:p>
            <a:pPr>
              <a:buFont typeface="Arial" charset="0"/>
              <a:buChar char="•"/>
              <a:defRPr/>
            </a:pPr>
            <a:r>
              <a:rPr lang="en-US" sz="1200" dirty="0">
                <a:solidFill>
                  <a:srgbClr val="000000"/>
                </a:solidFill>
                <a:ea typeface="ＭＳ Ｐゴシック"/>
                <a:cs typeface="ＭＳ Ｐゴシック"/>
              </a:rPr>
              <a:t>Staff Clinician1 (g)</a:t>
            </a:r>
          </a:p>
          <a:p>
            <a:pPr>
              <a:buFont typeface="Arial" charset="0"/>
              <a:buChar char="•"/>
              <a:defRPr/>
            </a:pPr>
            <a:r>
              <a:rPr lang="en-US" sz="1200" dirty="0">
                <a:solidFill>
                  <a:srgbClr val="000000"/>
                </a:solidFill>
                <a:ea typeface="ＭＳ Ｐゴシック"/>
                <a:cs typeface="ＭＳ Ｐゴシック"/>
              </a:rPr>
              <a:t>Staff Clinician 2  (f)</a:t>
            </a:r>
          </a:p>
          <a:p>
            <a:pPr>
              <a:buFont typeface="Arial" charset="0"/>
              <a:buChar char="•"/>
              <a:defRPr/>
            </a:pPr>
            <a:r>
              <a:rPr lang="en-US" sz="1200" dirty="0" err="1">
                <a:solidFill>
                  <a:srgbClr val="000000"/>
                </a:solidFill>
                <a:ea typeface="ＭＳ Ｐゴシック"/>
                <a:cs typeface="ＭＳ Ｐゴシック"/>
              </a:rPr>
              <a:t>Asst</a:t>
            </a:r>
            <a:r>
              <a:rPr lang="en-US" sz="1200" dirty="0">
                <a:solidFill>
                  <a:srgbClr val="000000"/>
                </a:solidFill>
                <a:ea typeface="ＭＳ Ｐゴシック"/>
                <a:cs typeface="ＭＳ Ｐゴシック"/>
              </a:rPr>
              <a:t> Cl Investigator 1(g)</a:t>
            </a:r>
          </a:p>
          <a:p>
            <a:pPr>
              <a:buFont typeface="Arial" charset="0"/>
              <a:buChar char="•"/>
              <a:defRPr/>
            </a:pPr>
            <a:r>
              <a:rPr lang="en-US" sz="1200" dirty="0" err="1">
                <a:solidFill>
                  <a:srgbClr val="000000"/>
                </a:solidFill>
                <a:ea typeface="ＭＳ Ｐゴシック"/>
                <a:cs typeface="ＭＳ Ｐゴシック"/>
              </a:rPr>
              <a:t>Asst</a:t>
            </a:r>
            <a:r>
              <a:rPr lang="en-US" sz="1200" dirty="0">
                <a:solidFill>
                  <a:srgbClr val="000000"/>
                </a:solidFill>
                <a:ea typeface="ＭＳ Ｐゴシック"/>
                <a:cs typeface="ＭＳ Ｐゴシック"/>
              </a:rPr>
              <a:t> Cl Investigator 2 (f)</a:t>
            </a:r>
          </a:p>
          <a:p>
            <a:pPr>
              <a:buFont typeface="Arial" charset="0"/>
              <a:buChar char="•"/>
              <a:defRPr/>
            </a:pPr>
            <a:r>
              <a:rPr lang="en-US" sz="1200" dirty="0">
                <a:solidFill>
                  <a:srgbClr val="000000"/>
                </a:solidFill>
                <a:ea typeface="ＭＳ Ｐゴシック"/>
                <a:cs typeface="ＭＳ Ｐゴシック"/>
              </a:rPr>
              <a:t>Investigator 1 (g)</a:t>
            </a:r>
          </a:p>
          <a:p>
            <a:pPr>
              <a:buFont typeface="Arial" charset="0"/>
              <a:buChar char="•"/>
              <a:defRPr/>
            </a:pPr>
            <a:r>
              <a:rPr lang="en-US" sz="1200" dirty="0">
                <a:solidFill>
                  <a:srgbClr val="000000"/>
                </a:solidFill>
                <a:ea typeface="ＭＳ Ｐゴシック"/>
                <a:cs typeface="ＭＳ Ｐゴシック"/>
              </a:rPr>
              <a:t>Investigator 2  (f)</a:t>
            </a:r>
          </a:p>
          <a:p>
            <a:pPr>
              <a:buFont typeface="Arial" charset="0"/>
              <a:buChar char="•"/>
              <a:defRPr/>
            </a:pPr>
            <a:r>
              <a:rPr lang="en-US" sz="1200" dirty="0">
                <a:solidFill>
                  <a:srgbClr val="000000"/>
                </a:solidFill>
                <a:ea typeface="ＭＳ Ｐゴシック"/>
                <a:cs typeface="ＭＳ Ｐゴシック"/>
              </a:rPr>
              <a:t>Senior Clinician (f)</a:t>
            </a:r>
          </a:p>
          <a:p>
            <a:pPr>
              <a:buFont typeface="Arial" charset="0"/>
              <a:buChar char="•"/>
              <a:defRPr/>
            </a:pPr>
            <a:r>
              <a:rPr lang="en-US" sz="1200" dirty="0">
                <a:solidFill>
                  <a:srgbClr val="00B050"/>
                </a:solidFill>
                <a:ea typeface="ＭＳ Ｐゴシック"/>
                <a:cs typeface="ＭＳ Ｐゴシック"/>
              </a:rPr>
              <a:t>Senior Investigator (f)</a:t>
            </a:r>
          </a:p>
          <a:p>
            <a:pPr lvl="1">
              <a:buFont typeface="Arial" charset="0"/>
              <a:buChar char="•"/>
              <a:defRPr/>
            </a:pPr>
            <a:r>
              <a:rPr lang="en-US" sz="1200" dirty="0">
                <a:solidFill>
                  <a:srgbClr val="00B050"/>
                </a:solidFill>
                <a:ea typeface="ＭＳ Ｐゴシック"/>
                <a:cs typeface="ＭＳ Ｐゴシック"/>
              </a:rPr>
              <a:t>NIH Distinguished </a:t>
            </a:r>
            <a:r>
              <a:rPr lang="en-US" sz="1200" dirty="0" err="1">
                <a:solidFill>
                  <a:srgbClr val="00B050"/>
                </a:solidFill>
                <a:ea typeface="ＭＳ Ｐゴシック"/>
                <a:cs typeface="ＭＳ Ｐゴシック"/>
              </a:rPr>
              <a:t>Inv</a:t>
            </a:r>
            <a:endParaRPr lang="en-US" sz="1200" dirty="0">
              <a:solidFill>
                <a:srgbClr val="00B050"/>
              </a:solidFill>
              <a:ea typeface="ＭＳ Ｐゴシック"/>
              <a:cs typeface="ＭＳ Ｐゴシック"/>
            </a:endParaRPr>
          </a:p>
        </p:txBody>
      </p:sp>
      <p:sp>
        <p:nvSpPr>
          <p:cNvPr id="2560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C0BED8"/>
                </a:solidFill>
                <a:latin typeface="Gill Sans MT" panose="020B0502020104020203" pitchFamily="34" charset="0"/>
              </a:rPr>
              <a:t>National Institutes of Health</a:t>
            </a:r>
          </a:p>
          <a:p>
            <a:r>
              <a:rPr lang="en-US" altLang="en-US">
                <a:solidFill>
                  <a:srgbClr val="C0BED8"/>
                </a:solidFill>
                <a:latin typeface="Gill Sans MT" panose="020B0502020104020203" pitchFamily="34" charset="0"/>
              </a:rPr>
              <a:t>Office of Human Resources</a:t>
            </a:r>
          </a:p>
        </p:txBody>
      </p:sp>
      <p:sp>
        <p:nvSpPr>
          <p:cNvPr id="25608" name="Slide Number Placeholder 7"/>
          <p:cNvSpPr>
            <a:spLocks noGrp="1"/>
          </p:cNvSpPr>
          <p:nvPr>
            <p:ph type="sldNum" sz="quarter" idx="12"/>
          </p:nvPr>
        </p:nvSpPr>
        <p:spPr bwMode="auto">
          <a:xfrm>
            <a:off x="8737600" y="5826547"/>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A1D64E-DACF-4525-8CDC-32DFADFAE6BF}" type="slidenum">
              <a:rPr lang="en-US" altLang="en-US" smtClean="0">
                <a:solidFill>
                  <a:srgbClr val="775F55"/>
                </a:solidFill>
                <a:latin typeface="Gill Sans MT" panose="020B0502020104020203" pitchFamily="34" charset="0"/>
              </a:rPr>
              <a:pPr/>
              <a:t>10</a:t>
            </a:fld>
            <a:endParaRPr lang="en-US" altLang="en-US">
              <a:solidFill>
                <a:srgbClr val="775F55"/>
              </a:solidFill>
              <a:latin typeface="Gill Sans MT" panose="020B0502020104020203" pitchFamily="34" charset="0"/>
            </a:endParaRPr>
          </a:p>
        </p:txBody>
      </p:sp>
      <p:sp>
        <p:nvSpPr>
          <p:cNvPr id="9" name="Text Placeholder 4"/>
          <p:cNvSpPr txBox="1">
            <a:spLocks/>
          </p:cNvSpPr>
          <p:nvPr/>
        </p:nvSpPr>
        <p:spPr bwMode="auto">
          <a:xfrm>
            <a:off x="7372350" y="1600199"/>
            <a:ext cx="1866900" cy="609601"/>
          </a:xfrm>
          <a:prstGeom prst="rect">
            <a:avLst/>
          </a:prstGeom>
          <a:solidFill>
            <a:srgbClr val="ECBA98"/>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0" fontAlgn="base" hangingPunct="0">
              <a:spcBef>
                <a:spcPct val="20000"/>
              </a:spcBef>
              <a:spcAft>
                <a:spcPct val="0"/>
              </a:spcAft>
              <a:defRPr/>
            </a:pPr>
            <a:r>
              <a:rPr lang="en-US" sz="1400" b="1" kern="0" dirty="0">
                <a:solidFill>
                  <a:srgbClr val="000000"/>
                </a:solidFill>
              </a:rPr>
              <a:t>Clinical Track (f)</a:t>
            </a:r>
          </a:p>
          <a:p>
            <a:pPr algn="ctr" eaLnBrk="0" fontAlgn="base" hangingPunct="0">
              <a:spcBef>
                <a:spcPct val="20000"/>
              </a:spcBef>
              <a:spcAft>
                <a:spcPct val="0"/>
              </a:spcAft>
              <a:defRPr/>
            </a:pPr>
            <a:r>
              <a:rPr lang="en-US" sz="1400" b="1" kern="0" dirty="0">
                <a:solidFill>
                  <a:srgbClr val="000000"/>
                </a:solidFill>
              </a:rPr>
              <a:t>(High Scarcity Specialties)</a:t>
            </a:r>
          </a:p>
        </p:txBody>
      </p:sp>
      <p:sp>
        <p:nvSpPr>
          <p:cNvPr id="11" name="Content Placeholder 5"/>
          <p:cNvSpPr txBox="1">
            <a:spLocks/>
          </p:cNvSpPr>
          <p:nvPr/>
        </p:nvSpPr>
        <p:spPr bwMode="auto">
          <a:xfrm>
            <a:off x="7372350" y="2324100"/>
            <a:ext cx="1866900" cy="2057400"/>
          </a:xfrm>
          <a:prstGeom prst="rect">
            <a:avLst/>
          </a:prstGeom>
          <a:solidFill>
            <a:srgbClr val="ECBA98"/>
          </a:solidFill>
          <a:ln>
            <a:headEnd/>
            <a:tailEnd/>
          </a:ln>
        </p:spPr>
        <p:style>
          <a:lnRef idx="1">
            <a:schemeClr val="accent1"/>
          </a:lnRef>
          <a:fillRef idx="2">
            <a:schemeClr val="accent1"/>
          </a:fillRef>
          <a:effectRef idx="1">
            <a:schemeClr val="accent1"/>
          </a:effectRef>
          <a:fontRef idx="minor">
            <a:schemeClr val="dk1"/>
          </a:fontRef>
        </p:style>
        <p:txBody>
          <a:bodyPr/>
          <a:lstStyle/>
          <a:p>
            <a:pPr marL="214313" indent="-214313" defTabSz="342900" fontAlgn="base">
              <a:spcBef>
                <a:spcPct val="0"/>
              </a:spcBef>
              <a:spcAft>
                <a:spcPct val="0"/>
              </a:spcAft>
              <a:buFont typeface="Arial" pitchFamily="34" charset="0"/>
              <a:buChar char="•"/>
              <a:defRPr/>
            </a:pPr>
            <a:endParaRPr lang="en-US" sz="1200" dirty="0">
              <a:solidFill>
                <a:srgbClr val="000000"/>
              </a:solidFill>
            </a:endParaRPr>
          </a:p>
          <a:p>
            <a:pPr marL="214313" indent="-214313" defTabSz="342900" fontAlgn="base">
              <a:spcBef>
                <a:spcPct val="0"/>
              </a:spcBef>
              <a:spcAft>
                <a:spcPct val="0"/>
              </a:spcAft>
              <a:buFont typeface="Arial" pitchFamily="34" charset="0"/>
              <a:buChar char="•"/>
              <a:defRPr/>
            </a:pPr>
            <a:endParaRPr lang="en-US" sz="1200" dirty="0">
              <a:solidFill>
                <a:srgbClr val="000000"/>
              </a:solidFill>
            </a:endParaRPr>
          </a:p>
          <a:p>
            <a:pPr marL="214313" indent="-214313" defTabSz="342900" fontAlgn="base">
              <a:spcBef>
                <a:spcPct val="0"/>
              </a:spcBef>
              <a:spcAft>
                <a:spcPct val="0"/>
              </a:spcAft>
              <a:buFont typeface="Arial" pitchFamily="34" charset="0"/>
              <a:buChar char="•"/>
              <a:defRPr/>
            </a:pPr>
            <a:endParaRPr lang="en-US" sz="1200" dirty="0">
              <a:solidFill>
                <a:srgbClr val="000000"/>
              </a:solidFill>
            </a:endParaRPr>
          </a:p>
          <a:p>
            <a:pPr marL="214313" indent="-214313" defTabSz="342900" fontAlgn="base">
              <a:spcBef>
                <a:spcPct val="0"/>
              </a:spcBef>
              <a:spcAft>
                <a:spcPct val="0"/>
              </a:spcAft>
              <a:buFont typeface="Arial" pitchFamily="34" charset="0"/>
              <a:buChar char="•"/>
              <a:defRPr/>
            </a:pPr>
            <a:r>
              <a:rPr lang="en-US" sz="1200" dirty="0">
                <a:solidFill>
                  <a:srgbClr val="000000"/>
                </a:solidFill>
              </a:rPr>
              <a:t>Staff Clinician (HS)</a:t>
            </a:r>
          </a:p>
          <a:p>
            <a:pPr marL="214313" indent="-214313" defTabSz="342900" fontAlgn="base">
              <a:spcBef>
                <a:spcPct val="0"/>
              </a:spcBef>
              <a:spcAft>
                <a:spcPct val="0"/>
              </a:spcAft>
              <a:buFont typeface="Arial" pitchFamily="34" charset="0"/>
              <a:buChar char="•"/>
              <a:defRPr/>
            </a:pPr>
            <a:r>
              <a:rPr lang="en-US" sz="1200" dirty="0" err="1">
                <a:solidFill>
                  <a:srgbClr val="000000"/>
                </a:solidFill>
                <a:ea typeface="ＭＳ Ｐゴシック"/>
                <a:cs typeface="ＭＳ Ｐゴシック"/>
              </a:rPr>
              <a:t>Asst</a:t>
            </a:r>
            <a:r>
              <a:rPr lang="en-US" sz="1200" dirty="0">
                <a:solidFill>
                  <a:srgbClr val="000000"/>
                </a:solidFill>
                <a:ea typeface="ＭＳ Ｐゴシック"/>
                <a:cs typeface="ＭＳ Ｐゴシック"/>
              </a:rPr>
              <a:t> Cl Investigator (HS)</a:t>
            </a:r>
            <a:endParaRPr lang="en-US" sz="1200" dirty="0">
              <a:solidFill>
                <a:srgbClr val="000000"/>
              </a:solidFill>
            </a:endParaRPr>
          </a:p>
          <a:p>
            <a:pPr marL="214313" indent="-214313" defTabSz="342900" fontAlgn="base">
              <a:spcBef>
                <a:spcPct val="0"/>
              </a:spcBef>
              <a:spcAft>
                <a:spcPct val="0"/>
              </a:spcAft>
              <a:buFont typeface="Arial" pitchFamily="34" charset="0"/>
              <a:buChar char="•"/>
              <a:defRPr/>
            </a:pPr>
            <a:r>
              <a:rPr lang="en-US" sz="1200" dirty="0">
                <a:solidFill>
                  <a:srgbClr val="000000"/>
                </a:solidFill>
              </a:rPr>
              <a:t>Investigator (HS)</a:t>
            </a:r>
          </a:p>
          <a:p>
            <a:pPr marL="214313" indent="-214313" defTabSz="342900" fontAlgn="base">
              <a:spcBef>
                <a:spcPct val="0"/>
              </a:spcBef>
              <a:spcAft>
                <a:spcPct val="0"/>
              </a:spcAft>
              <a:buFont typeface="Arial" pitchFamily="34" charset="0"/>
              <a:buChar char="•"/>
              <a:defRPr/>
            </a:pPr>
            <a:r>
              <a:rPr lang="en-US" sz="1200" dirty="0">
                <a:solidFill>
                  <a:srgbClr val="000000"/>
                </a:solidFill>
              </a:rPr>
              <a:t>Senior Clinician (HS)</a:t>
            </a:r>
          </a:p>
          <a:p>
            <a:pPr marL="214313" indent="-214313" defTabSz="342900" fontAlgn="base">
              <a:spcBef>
                <a:spcPct val="0"/>
              </a:spcBef>
              <a:spcAft>
                <a:spcPct val="0"/>
              </a:spcAft>
              <a:buFont typeface="Arial" pitchFamily="34" charset="0"/>
              <a:buChar char="•"/>
              <a:defRPr/>
            </a:pPr>
            <a:r>
              <a:rPr lang="en-US" sz="1200" dirty="0">
                <a:solidFill>
                  <a:srgbClr val="00B050"/>
                </a:solidFill>
              </a:rPr>
              <a:t>Senior Investigator (HS)</a:t>
            </a:r>
          </a:p>
        </p:txBody>
      </p:sp>
      <p:sp>
        <p:nvSpPr>
          <p:cNvPr id="2" name="Rectangle 1"/>
          <p:cNvSpPr/>
          <p:nvPr/>
        </p:nvSpPr>
        <p:spPr>
          <a:xfrm>
            <a:off x="6953250" y="4552950"/>
            <a:ext cx="2171700" cy="577850"/>
          </a:xfrm>
          <a:prstGeom prst="rect">
            <a:avLst/>
          </a:prstGeom>
        </p:spPr>
        <p:txBody>
          <a:bodyPr>
            <a:spAutoFit/>
          </a:bodyPr>
          <a:lstStyle/>
          <a:p>
            <a:pPr marL="471488" lvl="1" indent="-128588" defTabSz="342900" fontAlgn="base">
              <a:spcBef>
                <a:spcPct val="0"/>
              </a:spcBef>
              <a:spcAft>
                <a:spcPct val="0"/>
              </a:spcAft>
              <a:buFont typeface="Arial" charset="0"/>
              <a:buChar char="•"/>
              <a:defRPr/>
            </a:pPr>
            <a:r>
              <a:rPr lang="en-US" sz="1050" b="1" dirty="0">
                <a:solidFill>
                  <a:srgbClr val="000000"/>
                </a:solidFill>
                <a:latin typeface="Arial" charset="0"/>
                <a:ea typeface="ＭＳ Ｐゴシック"/>
              </a:rPr>
              <a:t>1 is less than or equal to EX-IV </a:t>
            </a:r>
          </a:p>
          <a:p>
            <a:pPr marL="471488" lvl="1" indent="-128588" defTabSz="342900" fontAlgn="base">
              <a:spcBef>
                <a:spcPct val="0"/>
              </a:spcBef>
              <a:spcAft>
                <a:spcPct val="0"/>
              </a:spcAft>
              <a:buFont typeface="Arial" charset="0"/>
              <a:buChar char="•"/>
              <a:defRPr/>
            </a:pPr>
            <a:r>
              <a:rPr lang="en-US" sz="1050" b="1" dirty="0">
                <a:solidFill>
                  <a:srgbClr val="000000"/>
                </a:solidFill>
                <a:latin typeface="Arial" charset="0"/>
                <a:ea typeface="ＭＳ Ｐゴシック"/>
              </a:rPr>
              <a:t>2  is greater than EX-IV</a:t>
            </a:r>
          </a:p>
        </p:txBody>
      </p:sp>
      <p:sp>
        <p:nvSpPr>
          <p:cNvPr id="7" name="TextBox 6"/>
          <p:cNvSpPr txBox="1"/>
          <p:nvPr/>
        </p:nvSpPr>
        <p:spPr>
          <a:xfrm>
            <a:off x="4321641" y="5140126"/>
            <a:ext cx="6662737" cy="830263"/>
          </a:xfrm>
          <a:prstGeom prst="rect">
            <a:avLst/>
          </a:prstGeom>
          <a:noFill/>
        </p:spPr>
        <p:txBody>
          <a:bodyPr wrap="none">
            <a:spAutoFit/>
          </a:bodyPr>
          <a:lstStyle/>
          <a:p>
            <a:pPr>
              <a:defRPr/>
            </a:pPr>
            <a:r>
              <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For fuller explanations of IPDs see: </a:t>
            </a:r>
          </a:p>
          <a:p>
            <a:pPr>
              <a:defRPr/>
            </a:pPr>
            <a:r>
              <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3"/>
              </a:rPr>
              <a:t>https://oir.nih.gov/sourcebook/personnel/ipds-appointment-mechanisms</a:t>
            </a:r>
            <a:endPar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sz="16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TextBox 7"/>
          <p:cNvSpPr txBox="1"/>
          <p:nvPr/>
        </p:nvSpPr>
        <p:spPr>
          <a:xfrm>
            <a:off x="1893889" y="4840288"/>
            <a:ext cx="1703387" cy="646112"/>
          </a:xfrm>
          <a:prstGeom prst="rect">
            <a:avLst/>
          </a:prstGeom>
          <a:noFill/>
        </p:spPr>
        <p:txBody>
          <a:bodyPr wrap="none">
            <a:spAutoFit/>
          </a:bodyPr>
          <a:lstStyle/>
          <a:p>
            <a:pPr>
              <a:defRPr/>
            </a:pPr>
            <a:r>
              <a:rPr lang="en-US" dirty="0">
                <a:solidFill>
                  <a:prstClr val="black"/>
                </a:solidFill>
                <a:ea typeface="ＭＳ Ｐゴシック" panose="020B0600070205080204" pitchFamily="34" charset="-128"/>
              </a:rPr>
              <a:t>g = limited term</a:t>
            </a:r>
          </a:p>
          <a:p>
            <a:pPr>
              <a:defRPr/>
            </a:pPr>
            <a:r>
              <a:rPr lang="en-US" dirty="0">
                <a:solidFill>
                  <a:prstClr val="black"/>
                </a:solidFill>
                <a:ea typeface="ＭＳ Ｐゴシック" panose="020B0600070205080204" pitchFamily="34" charset="-128"/>
              </a:rPr>
              <a:t>f = indefinite</a:t>
            </a:r>
          </a:p>
        </p:txBody>
      </p:sp>
      <p:sp>
        <p:nvSpPr>
          <p:cNvPr id="10" name="TextBox 9"/>
          <p:cNvSpPr txBox="1"/>
          <p:nvPr/>
        </p:nvSpPr>
        <p:spPr>
          <a:xfrm>
            <a:off x="5555846" y="6011741"/>
            <a:ext cx="6145272" cy="369332"/>
          </a:xfrm>
          <a:prstGeom prst="rect">
            <a:avLst/>
          </a:prstGeom>
          <a:noFill/>
        </p:spPr>
        <p:txBody>
          <a:bodyPr wrap="none" rtlCol="0">
            <a:spAutoFit/>
          </a:bodyPr>
          <a:lstStyle/>
          <a:p>
            <a:r>
              <a:rPr lang="en-US" dirty="0"/>
              <a:t>See your Office of Human Resources Contact for Salary Ranges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*Non-IPD Additional Titles for Staff Clinicians</a:t>
            </a:r>
          </a:p>
        </p:txBody>
      </p:sp>
      <p:sp>
        <p:nvSpPr>
          <p:cNvPr id="3" name="Content Placeholder 2"/>
          <p:cNvSpPr>
            <a:spLocks noGrp="1"/>
          </p:cNvSpPr>
          <p:nvPr>
            <p:ph idx="1"/>
          </p:nvPr>
        </p:nvSpPr>
        <p:spPr/>
        <p:txBody>
          <a:bodyPr/>
          <a:lstStyle/>
          <a:p>
            <a:r>
              <a:rPr lang="en-US" sz="2400" dirty="0"/>
              <a:t>Assistant Research Physician </a:t>
            </a:r>
          </a:p>
          <a:p>
            <a:endParaRPr lang="en-US" sz="800" dirty="0"/>
          </a:p>
          <a:p>
            <a:r>
              <a:rPr lang="en-US" sz="2400" dirty="0"/>
              <a:t>Associate Research Physician</a:t>
            </a:r>
          </a:p>
          <a:p>
            <a:endParaRPr lang="en-US" sz="800" dirty="0"/>
          </a:p>
          <a:p>
            <a:r>
              <a:rPr lang="en-US" sz="2400" dirty="0"/>
              <a:t>Senior Research Physician </a:t>
            </a:r>
          </a:p>
          <a:p>
            <a:endParaRPr lang="en-US" sz="800" dirty="0"/>
          </a:p>
          <a:p>
            <a:r>
              <a:rPr lang="en-US" altLang="en-US" sz="2400" dirty="0"/>
              <a:t>For details see: </a:t>
            </a:r>
            <a:r>
              <a:rPr lang="en-US" altLang="en-US" sz="2400" dirty="0">
                <a:hlinkClick r:id="rId2"/>
              </a:rPr>
              <a:t>https://oir.nih.gov/sourcebook/personnel/ipds-appointment-mechanisms/staff-clinician</a:t>
            </a:r>
            <a:endParaRPr lang="en-US" altLang="en-US" sz="2400" dirty="0"/>
          </a:p>
          <a:p>
            <a:endParaRPr lang="en-US" dirty="0"/>
          </a:p>
        </p:txBody>
      </p:sp>
      <p:sp>
        <p:nvSpPr>
          <p:cNvPr id="4" name="TextBox 3">
            <a:extLst>
              <a:ext uri="{FF2B5EF4-FFF2-40B4-BE49-F238E27FC236}">
                <a16:creationId xmlns:a16="http://schemas.microsoft.com/office/drawing/2014/main" id="{3BCDDFAD-A0EF-41F8-A921-EDDCFA6BB993}"/>
              </a:ext>
            </a:extLst>
          </p:cNvPr>
          <p:cNvSpPr txBox="1"/>
          <p:nvPr/>
        </p:nvSpPr>
        <p:spPr>
          <a:xfrm flipH="1">
            <a:off x="5504410" y="5167745"/>
            <a:ext cx="6507481" cy="646331"/>
          </a:xfrm>
          <a:prstGeom prst="rect">
            <a:avLst/>
          </a:prstGeom>
          <a:noFill/>
        </p:spPr>
        <p:txBody>
          <a:bodyPr wrap="square" rtlCol="0">
            <a:spAutoFit/>
          </a:bodyPr>
          <a:lstStyle/>
          <a:p>
            <a:r>
              <a:rPr lang="en-US" dirty="0"/>
              <a:t>* There are parallel designations for non-physician clinicians (e.g., Assistant Research Dentist)</a:t>
            </a:r>
          </a:p>
        </p:txBody>
      </p:sp>
    </p:spTree>
    <p:extLst>
      <p:ext uri="{BB962C8B-B14F-4D97-AF65-F5344CB8AC3E}">
        <p14:creationId xmlns:p14="http://schemas.microsoft.com/office/powerpoint/2010/main" val="366267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Non-IPD Additional Titles for Staff Scientists</a:t>
            </a:r>
          </a:p>
        </p:txBody>
      </p:sp>
      <p:sp>
        <p:nvSpPr>
          <p:cNvPr id="3" name="Content Placeholder 2"/>
          <p:cNvSpPr>
            <a:spLocks noGrp="1"/>
          </p:cNvSpPr>
          <p:nvPr>
            <p:ph idx="1"/>
          </p:nvPr>
        </p:nvSpPr>
        <p:spPr/>
        <p:txBody>
          <a:bodyPr/>
          <a:lstStyle/>
          <a:p>
            <a:r>
              <a:rPr lang="en-US" sz="2400" dirty="0"/>
              <a:t>Associate Scientist </a:t>
            </a:r>
          </a:p>
          <a:p>
            <a:endParaRPr lang="en-US" sz="800" dirty="0"/>
          </a:p>
          <a:p>
            <a:r>
              <a:rPr lang="en-US" sz="2400" dirty="0"/>
              <a:t>Senior Associate Scientist</a:t>
            </a:r>
          </a:p>
          <a:p>
            <a:endParaRPr lang="en-US" sz="800" dirty="0"/>
          </a:p>
          <a:p>
            <a:r>
              <a:rPr lang="en-US" sz="2400" dirty="0"/>
              <a:t>See: </a:t>
            </a:r>
            <a:r>
              <a:rPr lang="en-US" sz="2400" dirty="0">
                <a:hlinkClick r:id="rId2"/>
              </a:rPr>
              <a:t>https://oir.nih.gov/sourcebook/personnel/ipds-appointment-mechanisms/staff-scientist</a:t>
            </a:r>
            <a:endParaRPr lang="en-US" sz="2400" dirty="0"/>
          </a:p>
          <a:p>
            <a:endParaRPr lang="en-US" dirty="0"/>
          </a:p>
        </p:txBody>
      </p:sp>
    </p:spTree>
    <p:extLst>
      <p:ext uri="{BB962C8B-B14F-4D97-AF65-F5344CB8AC3E}">
        <p14:creationId xmlns:p14="http://schemas.microsoft.com/office/powerpoint/2010/main" val="287653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9"/>
          <p:cNvSpPr txBox="1">
            <a:spLocks noChangeArrowheads="1"/>
          </p:cNvSpPr>
          <p:nvPr/>
        </p:nvSpPr>
        <p:spPr bwMode="auto">
          <a:xfrm>
            <a:off x="509285" y="10896"/>
            <a:ext cx="1119271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3600" b="1" dirty="0">
                <a:latin typeface="+mj-lt"/>
              </a:rPr>
              <a:t>Approximately how many researchers are at NIH?</a:t>
            </a:r>
          </a:p>
          <a:p>
            <a:pPr algn="ctr">
              <a:spcBef>
                <a:spcPct val="50000"/>
              </a:spcBef>
            </a:pPr>
            <a:r>
              <a:rPr lang="en-US" altLang="en-US" sz="3600" b="1" dirty="0">
                <a:latin typeface="+mj-lt"/>
              </a:rPr>
              <a:t>Full-Time Equivalent (FTE) Employees</a:t>
            </a:r>
          </a:p>
        </p:txBody>
      </p:sp>
      <p:sp>
        <p:nvSpPr>
          <p:cNvPr id="10243" name="Text Box 20"/>
          <p:cNvSpPr txBox="1">
            <a:spLocks noChangeArrowheads="1"/>
          </p:cNvSpPr>
          <p:nvPr/>
        </p:nvSpPr>
        <p:spPr bwMode="auto">
          <a:xfrm>
            <a:off x="5105400" y="1828800"/>
            <a:ext cx="6096000" cy="57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30000"/>
              </a:lnSpc>
            </a:pPr>
            <a:r>
              <a:rPr lang="en-US" altLang="en-US">
                <a:solidFill>
                  <a:schemeClr val="bg1"/>
                </a:solidFill>
                <a:latin typeface="Times New Roman" panose="02020603050405020304" pitchFamily="18" charset="0"/>
              </a:rPr>
              <a:t>600 postbaccalaureate trainees</a:t>
            </a:r>
          </a:p>
        </p:txBody>
      </p:sp>
      <p:sp>
        <p:nvSpPr>
          <p:cNvPr id="10248" name="Text Box 28"/>
          <p:cNvSpPr txBox="1">
            <a:spLocks noChangeArrowheads="1"/>
          </p:cNvSpPr>
          <p:nvPr/>
        </p:nvSpPr>
        <p:spPr bwMode="auto">
          <a:xfrm>
            <a:off x="5105400" y="5308593"/>
            <a:ext cx="6096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90000"/>
              </a:lnSpc>
            </a:pPr>
            <a:r>
              <a:rPr lang="en-US" altLang="en-US">
                <a:solidFill>
                  <a:schemeClr val="bg1"/>
                </a:solidFill>
                <a:latin typeface="Times New Roman" panose="02020603050405020304" pitchFamily="18" charset="0"/>
              </a:rPr>
              <a:t>240 tenure-track investigators</a:t>
            </a:r>
          </a:p>
        </p:txBody>
      </p:sp>
      <p:sp>
        <p:nvSpPr>
          <p:cNvPr id="10249" name="Text Box 32"/>
          <p:cNvSpPr txBox="1">
            <a:spLocks noChangeArrowheads="1"/>
          </p:cNvSpPr>
          <p:nvPr/>
        </p:nvSpPr>
        <p:spPr bwMode="auto">
          <a:xfrm>
            <a:off x="4960260" y="1654635"/>
            <a:ext cx="6096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dirty="0">
                <a:latin typeface="Times New Roman" panose="02020603050405020304" pitchFamily="18" charset="0"/>
              </a:rPr>
              <a:t>821  Senior Investigators</a:t>
            </a:r>
          </a:p>
          <a:p>
            <a:pPr eaLnBrk="1" hangingPunct="1">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217  Tenure-track Investigators</a:t>
            </a:r>
          </a:p>
          <a:p>
            <a:pPr eaLnBrk="1" hangingPunct="1">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        29  Senior Clinicians</a:t>
            </a:r>
          </a:p>
          <a:p>
            <a:pPr eaLnBrk="1" hangingPunct="1">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44  Senior Scientists</a:t>
            </a:r>
          </a:p>
          <a:p>
            <a:pPr eaLnBrk="1" hangingPunct="1">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29  Assistant Clinical Investigators</a:t>
            </a:r>
          </a:p>
          <a:p>
            <a:pPr eaLnBrk="1" hangingPunct="1">
              <a:lnSpc>
                <a:spcPct val="90000"/>
              </a:lnSpc>
            </a:pPr>
            <a:endParaRPr lang="en-US" altLang="en-US" sz="900" dirty="0">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312  Staff Clinicians</a:t>
            </a:r>
          </a:p>
          <a:p>
            <a:pPr>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1,428  Staff Scientists</a:t>
            </a:r>
          </a:p>
          <a:p>
            <a:pPr>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275  Clinical Fellows</a:t>
            </a:r>
          </a:p>
          <a:p>
            <a:pPr eaLnBrk="1" hangingPunct="1">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302  Research fellows</a:t>
            </a:r>
          </a:p>
          <a:p>
            <a:pPr eaLnBrk="1" hangingPunct="1">
              <a:lnSpc>
                <a:spcPct val="90000"/>
              </a:lnSpc>
            </a:pPr>
            <a:endParaRPr lang="en-US" altLang="en-US" dirty="0">
              <a:latin typeface="Times New Roman" panose="02020603050405020304" pitchFamily="18" charset="0"/>
            </a:endParaRPr>
          </a:p>
          <a:p>
            <a:pPr eaLnBrk="1" hangingPunct="1">
              <a:lnSpc>
                <a:spcPct val="90000"/>
              </a:lnSpc>
            </a:pPr>
            <a:r>
              <a:rPr lang="en-US" altLang="en-US" dirty="0">
                <a:latin typeface="Times New Roman" panose="02020603050405020304" pitchFamily="18" charset="0"/>
              </a:rPr>
              <a:t>		</a:t>
            </a:r>
          </a:p>
          <a:p>
            <a:pPr eaLnBrk="1" hangingPunct="1">
              <a:lnSpc>
                <a:spcPct val="90000"/>
              </a:lnSpc>
            </a:pPr>
            <a:endParaRPr lang="en-US" altLang="en-US" dirty="0">
              <a:latin typeface="Times New Roman" panose="02020603050405020304" pitchFamily="18" charset="0"/>
            </a:endParaRPr>
          </a:p>
        </p:txBody>
      </p:sp>
      <p:sp>
        <p:nvSpPr>
          <p:cNvPr id="10255" name="TextBox 1"/>
          <p:cNvSpPr txBox="1">
            <a:spLocks noChangeArrowheads="1"/>
          </p:cNvSpPr>
          <p:nvPr/>
        </p:nvSpPr>
        <p:spPr bwMode="auto">
          <a:xfrm>
            <a:off x="6613969" y="5858814"/>
            <a:ext cx="560929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dirty="0"/>
              <a:t>As of Oct. 2019</a:t>
            </a:r>
          </a:p>
          <a:p>
            <a:r>
              <a:rPr lang="en-US" altLang="en-US" sz="1800" dirty="0"/>
              <a:t>For more in-depth demographics see:</a:t>
            </a:r>
          </a:p>
          <a:p>
            <a:r>
              <a:rPr lang="en-US" altLang="en-US" sz="1800" dirty="0">
                <a:hlinkClick r:id="rId2"/>
              </a:rPr>
              <a:t>https://oir.nih.gov/sourcebook/personnel/irp-demographics</a:t>
            </a:r>
            <a:endParaRPr lang="en-US" altLang="en-US" sz="1800" dirty="0"/>
          </a:p>
          <a:p>
            <a:endParaRPr lang="en-US" altLang="en-US" dirty="0"/>
          </a:p>
        </p:txBody>
      </p:sp>
      <p:pic>
        <p:nvPicPr>
          <p:cNvPr id="2" name="Picture 1">
            <a:extLst>
              <a:ext uri="{FF2B5EF4-FFF2-40B4-BE49-F238E27FC236}">
                <a16:creationId xmlns:a16="http://schemas.microsoft.com/office/drawing/2014/main" id="{A58193BD-571C-48DB-9BB7-6065221B59CE}"/>
              </a:ext>
            </a:extLst>
          </p:cNvPr>
          <p:cNvPicPr>
            <a:picLocks noChangeAspect="1"/>
          </p:cNvPicPr>
          <p:nvPr/>
        </p:nvPicPr>
        <p:blipFill>
          <a:blip r:embed="rId3"/>
          <a:stretch>
            <a:fillRect/>
          </a:stretch>
        </p:blipFill>
        <p:spPr>
          <a:xfrm>
            <a:off x="253484" y="1654635"/>
            <a:ext cx="5852160" cy="43891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9"/>
          <p:cNvSpPr txBox="1">
            <a:spLocks noChangeArrowheads="1"/>
          </p:cNvSpPr>
          <p:nvPr/>
        </p:nvSpPr>
        <p:spPr bwMode="auto">
          <a:xfrm>
            <a:off x="870862" y="25410"/>
            <a:ext cx="1063171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3600" b="1" dirty="0"/>
              <a:t>Approximately how many researchers are at NIH?</a:t>
            </a:r>
          </a:p>
          <a:p>
            <a:pPr algn="ctr">
              <a:spcBef>
                <a:spcPct val="50000"/>
              </a:spcBef>
            </a:pPr>
            <a:r>
              <a:rPr lang="en-US" altLang="en-US" sz="3600" b="1" dirty="0"/>
              <a:t>Non-FTE Trainees</a:t>
            </a:r>
          </a:p>
        </p:txBody>
      </p:sp>
      <p:sp>
        <p:nvSpPr>
          <p:cNvPr id="10243" name="Text Box 20"/>
          <p:cNvSpPr txBox="1">
            <a:spLocks noChangeArrowheads="1"/>
          </p:cNvSpPr>
          <p:nvPr/>
        </p:nvSpPr>
        <p:spPr bwMode="auto">
          <a:xfrm>
            <a:off x="5105400" y="1828800"/>
            <a:ext cx="6096000" cy="57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30000"/>
              </a:lnSpc>
            </a:pPr>
            <a:r>
              <a:rPr lang="en-US" altLang="en-US">
                <a:solidFill>
                  <a:schemeClr val="bg1"/>
                </a:solidFill>
                <a:latin typeface="Times New Roman" panose="02020603050405020304" pitchFamily="18" charset="0"/>
              </a:rPr>
              <a:t>600 postbaccalaureate trainees</a:t>
            </a:r>
          </a:p>
        </p:txBody>
      </p:sp>
      <p:sp>
        <p:nvSpPr>
          <p:cNvPr id="10248" name="Text Box 28"/>
          <p:cNvSpPr txBox="1">
            <a:spLocks noChangeArrowheads="1"/>
          </p:cNvSpPr>
          <p:nvPr/>
        </p:nvSpPr>
        <p:spPr bwMode="auto">
          <a:xfrm>
            <a:off x="5105400" y="5308593"/>
            <a:ext cx="6096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90000"/>
              </a:lnSpc>
            </a:pPr>
            <a:r>
              <a:rPr lang="en-US" altLang="en-US" dirty="0">
                <a:solidFill>
                  <a:schemeClr val="bg1"/>
                </a:solidFill>
                <a:latin typeface="Times New Roman" panose="02020603050405020304" pitchFamily="18" charset="0"/>
              </a:rPr>
              <a:t>240 tenure-track investigators</a:t>
            </a:r>
          </a:p>
        </p:txBody>
      </p:sp>
      <p:sp>
        <p:nvSpPr>
          <p:cNvPr id="10249" name="Text Box 32"/>
          <p:cNvSpPr txBox="1">
            <a:spLocks noChangeArrowheads="1"/>
          </p:cNvSpPr>
          <p:nvPr/>
        </p:nvSpPr>
        <p:spPr bwMode="auto">
          <a:xfrm>
            <a:off x="5047344" y="1698178"/>
            <a:ext cx="6941455" cy="212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pPr>
            <a:r>
              <a:rPr lang="en-US" altLang="en-US" dirty="0">
                <a:latin typeface="Times New Roman" panose="02020603050405020304" pitchFamily="18" charset="0"/>
              </a:rPr>
              <a:t>  2,308 Postdoctoral Fellows</a:t>
            </a:r>
          </a:p>
          <a:p>
            <a:pPr eaLnBrk="1" hangingPunct="1">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dirty="0"/>
              <a:t>391</a:t>
            </a:r>
            <a:r>
              <a:rPr lang="en-US" altLang="en-US" dirty="0">
                <a:latin typeface="Times New Roman" panose="02020603050405020304" pitchFamily="18" charset="0"/>
              </a:rPr>
              <a:t> Graduate/Medical/Dental students (long-term)</a:t>
            </a:r>
          </a:p>
          <a:p>
            <a:pPr>
              <a:lnSpc>
                <a:spcPct val="90000"/>
              </a:lnSpc>
            </a:pPr>
            <a:endParaRPr lang="en-US" altLang="en-US" sz="900" dirty="0">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1,568 Post-Baccalaureate trainees</a:t>
            </a:r>
          </a:p>
          <a:p>
            <a:pPr eaLnBrk="1" hangingPunct="1">
              <a:lnSpc>
                <a:spcPct val="90000"/>
              </a:lnSpc>
            </a:pPr>
            <a:endParaRPr lang="en-US" altLang="en-US" sz="900" dirty="0">
              <a:solidFill>
                <a:srgbClr val="FF0000"/>
              </a:solidFill>
              <a:latin typeface="Times New Roman" panose="02020603050405020304" pitchFamily="18" charset="0"/>
            </a:endParaRPr>
          </a:p>
          <a:p>
            <a:pPr>
              <a:lnSpc>
                <a:spcPct val="90000"/>
              </a:lnSpc>
            </a:pPr>
            <a:r>
              <a:rPr lang="en-US" altLang="en-US" dirty="0">
                <a:solidFill>
                  <a:srgbClr val="FF0000"/>
                </a:solidFill>
                <a:latin typeface="Times New Roman" panose="02020603050405020304" pitchFamily="18" charset="0"/>
              </a:rPr>
              <a:t>  </a:t>
            </a:r>
            <a:r>
              <a:rPr lang="en-US" altLang="en-US" dirty="0">
                <a:latin typeface="Times New Roman" panose="02020603050405020304" pitchFamily="18" charset="0"/>
              </a:rPr>
              <a:t>1,279 Summer Students</a:t>
            </a:r>
          </a:p>
          <a:p>
            <a:pPr eaLnBrk="1" hangingPunct="1">
              <a:lnSpc>
                <a:spcPct val="90000"/>
              </a:lnSpc>
            </a:pPr>
            <a:endParaRPr lang="en-US" altLang="en-US" dirty="0">
              <a:latin typeface="Times New Roman" panose="02020603050405020304" pitchFamily="18" charset="0"/>
            </a:endParaRPr>
          </a:p>
        </p:txBody>
      </p:sp>
      <p:sp>
        <p:nvSpPr>
          <p:cNvPr id="10250" name="Text Box 39"/>
          <p:cNvSpPr txBox="1">
            <a:spLocks noChangeArrowheads="1"/>
          </p:cNvSpPr>
          <p:nvPr/>
        </p:nvSpPr>
        <p:spPr bwMode="auto">
          <a:xfrm>
            <a:off x="4114800" y="6019800"/>
            <a:ext cx="990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lnSpc>
                <a:spcPct val="90000"/>
              </a:lnSpc>
            </a:pPr>
            <a:r>
              <a:rPr lang="en-US" altLang="en-US">
                <a:solidFill>
                  <a:schemeClr val="bg1"/>
                </a:solidFill>
                <a:latin typeface="Times New Roman" panose="02020603050405020304" pitchFamily="18" charset="0"/>
              </a:rPr>
              <a:t> </a:t>
            </a:r>
          </a:p>
        </p:txBody>
      </p:sp>
      <p:sp>
        <p:nvSpPr>
          <p:cNvPr id="9" name="TextBox 1"/>
          <p:cNvSpPr txBox="1">
            <a:spLocks noChangeArrowheads="1"/>
          </p:cNvSpPr>
          <p:nvPr/>
        </p:nvSpPr>
        <p:spPr bwMode="auto">
          <a:xfrm>
            <a:off x="6613969" y="5592602"/>
            <a:ext cx="560929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dirty="0"/>
              <a:t>Last updated Oct. 2019</a:t>
            </a:r>
          </a:p>
          <a:p>
            <a:r>
              <a:rPr lang="en-US" altLang="en-US" sz="1800" dirty="0"/>
              <a:t>For more in-depth demographics see:</a:t>
            </a:r>
          </a:p>
          <a:p>
            <a:r>
              <a:rPr lang="en-US" altLang="en-US" sz="1800" dirty="0">
                <a:hlinkClick r:id="rId2"/>
              </a:rPr>
              <a:t>https://oir.nih.gov/sourcebook/personnel/irp-demographics</a:t>
            </a:r>
            <a:endParaRPr lang="en-US" altLang="en-US" sz="1800" dirty="0"/>
          </a:p>
          <a:p>
            <a:endParaRPr lang="en-US" altLang="en-US" dirty="0"/>
          </a:p>
        </p:txBody>
      </p:sp>
      <p:pic>
        <p:nvPicPr>
          <p:cNvPr id="2" name="Picture 1">
            <a:extLst>
              <a:ext uri="{FF2B5EF4-FFF2-40B4-BE49-F238E27FC236}">
                <a16:creationId xmlns:a16="http://schemas.microsoft.com/office/drawing/2014/main" id="{44FCDA8B-70F6-438C-95A7-A61AE962823D}"/>
              </a:ext>
            </a:extLst>
          </p:cNvPr>
          <p:cNvPicPr>
            <a:picLocks noChangeAspect="1"/>
          </p:cNvPicPr>
          <p:nvPr/>
        </p:nvPicPr>
        <p:blipFill>
          <a:blip r:embed="rId3"/>
          <a:stretch>
            <a:fillRect/>
          </a:stretch>
        </p:blipFill>
        <p:spPr>
          <a:xfrm>
            <a:off x="331208" y="1983903"/>
            <a:ext cx="4584528" cy="2743200"/>
          </a:xfrm>
          <a:prstGeom prst="rect">
            <a:avLst/>
          </a:prstGeom>
        </p:spPr>
      </p:pic>
    </p:spTree>
    <p:extLst>
      <p:ext uri="{BB962C8B-B14F-4D97-AF65-F5344CB8AC3E}">
        <p14:creationId xmlns:p14="http://schemas.microsoft.com/office/powerpoint/2010/main" val="368014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84936" y="32076"/>
            <a:ext cx="8458200" cy="1143000"/>
          </a:xfrm>
        </p:spPr>
        <p:txBody>
          <a:bodyPr/>
          <a:lstStyle/>
          <a:p>
            <a:pPr eaLnBrk="1" hangingPunct="1"/>
            <a:r>
              <a:rPr lang="en-US" altLang="en-US" dirty="0">
                <a:solidFill>
                  <a:schemeClr val="tx1"/>
                </a:solidFill>
              </a:rPr>
              <a:t>Key Elements of Intramural Program</a:t>
            </a:r>
          </a:p>
        </p:txBody>
      </p:sp>
      <p:sp>
        <p:nvSpPr>
          <p:cNvPr id="14339" name="Rectangle 3"/>
          <p:cNvSpPr>
            <a:spLocks noGrp="1" noChangeArrowheads="1"/>
          </p:cNvSpPr>
          <p:nvPr>
            <p:ph type="body" idx="1"/>
          </p:nvPr>
        </p:nvSpPr>
        <p:spPr>
          <a:xfrm>
            <a:off x="673768" y="1175076"/>
            <a:ext cx="10828421" cy="4114800"/>
          </a:xfrm>
        </p:spPr>
        <p:txBody>
          <a:bodyPr/>
          <a:lstStyle/>
          <a:p>
            <a:pPr eaLnBrk="1" hangingPunct="1">
              <a:spcBef>
                <a:spcPct val="50000"/>
              </a:spcBef>
            </a:pPr>
            <a:r>
              <a:rPr lang="en-US" altLang="en-US" sz="2400" dirty="0">
                <a:latin typeface="Arial" panose="020B0604020202020204" pitchFamily="34" charset="0"/>
              </a:rPr>
              <a:t>Intellectual freedom:  ability to do high-risk, high- impact science because of a predominantly retrospective review system</a:t>
            </a:r>
          </a:p>
          <a:p>
            <a:pPr eaLnBrk="1" hangingPunct="1">
              <a:spcBef>
                <a:spcPct val="50000"/>
              </a:spcBef>
            </a:pPr>
            <a:r>
              <a:rPr lang="en-US" altLang="en-US" sz="2400" dirty="0">
                <a:latin typeface="Arial" panose="020B0604020202020204" pitchFamily="34" charset="0"/>
              </a:rPr>
              <a:t>Stable resources and funding for new technology and long-term projects</a:t>
            </a:r>
          </a:p>
          <a:p>
            <a:pPr eaLnBrk="1" hangingPunct="1">
              <a:spcBef>
                <a:spcPct val="50000"/>
              </a:spcBef>
            </a:pPr>
            <a:r>
              <a:rPr lang="en-US" altLang="en-US" sz="2400" dirty="0">
                <a:latin typeface="Arial" panose="020B0604020202020204" pitchFamily="34" charset="0"/>
              </a:rPr>
              <a:t>A critical mass of talent to collaborate with: recruitment from diverse sources, “an eye for talent” </a:t>
            </a:r>
          </a:p>
          <a:p>
            <a:pPr eaLnBrk="1" hangingPunct="1">
              <a:spcBef>
                <a:spcPct val="50000"/>
              </a:spcBef>
            </a:pPr>
            <a:r>
              <a:rPr lang="en-US" altLang="en-US" sz="2400" dirty="0">
                <a:latin typeface="Arial" panose="020B0604020202020204" pitchFamily="34" charset="0"/>
              </a:rPr>
              <a:t>The ability to respond rapidly to emerging public health problems</a:t>
            </a:r>
          </a:p>
          <a:p>
            <a:pPr eaLnBrk="1" hangingPunct="1">
              <a:spcBef>
                <a:spcPct val="50000"/>
              </a:spcBef>
            </a:pPr>
            <a:r>
              <a:rPr lang="en-US" altLang="en-US" sz="2400" dirty="0">
                <a:latin typeface="Arial" panose="020B0604020202020204" pitchFamily="34" charset="0"/>
              </a:rPr>
              <a:t>Leadership that recognizes the unique features of the NIH intramural program and preserves them – support for unconventional ideas</a:t>
            </a:r>
          </a:p>
        </p:txBody>
      </p:sp>
      <p:sp>
        <p:nvSpPr>
          <p:cNvPr id="116740" name="Rectangle 4"/>
          <p:cNvSpPr>
            <a:spLocks noChangeArrowheads="1"/>
          </p:cNvSpPr>
          <p:nvPr/>
        </p:nvSpPr>
        <p:spPr bwMode="auto">
          <a:xfrm>
            <a:off x="7772400" y="0"/>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hangingPunct="1">
              <a:buFontTx/>
              <a:buNone/>
            </a:pPr>
            <a:endParaRPr lang="en-US" altLang="en-US">
              <a:solidFill>
                <a:schemeClr val="hlin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53308" presetClass="entr" presetSubtype="810237640" fill="hold" grpId="0" nodeType="afterEffect" nodePh="1">
                                  <p:stCondLst>
                                    <p:cond delay="0"/>
                                  </p:stCondLst>
                                  <p:endCondLst>
                                    <p:cond evt="begin" delay="0">
                                      <p:tn val="5"/>
                                    </p:cond>
                                  </p:endCondLst>
                                  <p:childTnLst>
                                    <p:set>
                                      <p:cBhvr>
                                        <p:cTn id="6" dur="1" fill="hold">
                                          <p:stCondLst>
                                            <p:cond delay="499"/>
                                          </p:stCondLst>
                                        </p:cTn>
                                        <p:tgtEl>
                                          <p:spTgt spid="1167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dirty="0">
                <a:solidFill>
                  <a:schemeClr val="tx1"/>
                </a:solidFill>
              </a:rPr>
              <a:t>Distinctive Features of Intramural Research</a:t>
            </a:r>
          </a:p>
        </p:txBody>
      </p:sp>
      <p:sp>
        <p:nvSpPr>
          <p:cNvPr id="15363" name="Rectangle 3"/>
          <p:cNvSpPr>
            <a:spLocks noGrp="1" noChangeArrowheads="1"/>
          </p:cNvSpPr>
          <p:nvPr>
            <p:ph type="body" idx="1"/>
          </p:nvPr>
        </p:nvSpPr>
        <p:spPr>
          <a:xfrm>
            <a:off x="1969168" y="1804048"/>
            <a:ext cx="7772400" cy="4123509"/>
          </a:xfrm>
        </p:spPr>
        <p:txBody>
          <a:bodyPr/>
          <a:lstStyle/>
          <a:p>
            <a:pPr eaLnBrk="1" hangingPunct="1">
              <a:lnSpc>
                <a:spcPct val="90000"/>
              </a:lnSpc>
              <a:spcBef>
                <a:spcPct val="40000"/>
              </a:spcBef>
              <a:spcAft>
                <a:spcPct val="20000"/>
              </a:spcAft>
            </a:pPr>
            <a:r>
              <a:rPr lang="en-US" altLang="en-US" sz="2800" dirty="0">
                <a:latin typeface="Arial" panose="020B0604020202020204" pitchFamily="34" charset="0"/>
              </a:rPr>
              <a:t>Well-equipped, safe, modern research laboratories (5,571,000 net assignable sq. ft.)</a:t>
            </a:r>
          </a:p>
          <a:p>
            <a:pPr eaLnBrk="1" hangingPunct="1">
              <a:lnSpc>
                <a:spcPct val="90000"/>
              </a:lnSpc>
              <a:spcBef>
                <a:spcPct val="40000"/>
              </a:spcBef>
              <a:spcAft>
                <a:spcPct val="20000"/>
              </a:spcAft>
            </a:pPr>
            <a:r>
              <a:rPr lang="en-US" altLang="en-US" sz="2800" dirty="0">
                <a:latin typeface="Arial" panose="020B0604020202020204" pitchFamily="34" charset="0"/>
              </a:rPr>
              <a:t>State-of-the-art equipment</a:t>
            </a:r>
          </a:p>
          <a:p>
            <a:pPr eaLnBrk="1" hangingPunct="1">
              <a:lnSpc>
                <a:spcPct val="90000"/>
              </a:lnSpc>
              <a:spcBef>
                <a:spcPct val="40000"/>
              </a:spcBef>
              <a:spcAft>
                <a:spcPct val="20000"/>
              </a:spcAft>
            </a:pPr>
            <a:r>
              <a:rPr lang="en-US" altLang="en-US" sz="2800" dirty="0">
                <a:latin typeface="Arial" panose="020B0604020202020204" pitchFamily="34" charset="0"/>
              </a:rPr>
              <a:t>Extensive animal facilities</a:t>
            </a:r>
          </a:p>
          <a:p>
            <a:pPr eaLnBrk="1" hangingPunct="1">
              <a:lnSpc>
                <a:spcPct val="90000"/>
              </a:lnSpc>
              <a:spcBef>
                <a:spcPct val="40000"/>
              </a:spcBef>
              <a:spcAft>
                <a:spcPct val="20000"/>
              </a:spcAft>
            </a:pPr>
            <a:r>
              <a:rPr lang="en-US" altLang="en-US" sz="2800" dirty="0">
                <a:latin typeface="Arial" panose="020B0604020202020204" pitchFamily="34" charset="0"/>
              </a:rPr>
              <a:t>Effective technology transfer program</a:t>
            </a:r>
          </a:p>
          <a:p>
            <a:pPr eaLnBrk="1" hangingPunct="1">
              <a:lnSpc>
                <a:spcPct val="90000"/>
              </a:lnSpc>
              <a:spcBef>
                <a:spcPct val="40000"/>
              </a:spcBef>
              <a:spcAft>
                <a:spcPct val="20000"/>
              </a:spcAft>
            </a:pPr>
            <a:endParaRPr lang="en-US" altLang="en-US" sz="2800"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altLang="en-US" dirty="0">
                <a:solidFill>
                  <a:schemeClr val="tx1"/>
                </a:solidFill>
              </a:rPr>
              <a:t>Distinctive Features of Intramural Research</a:t>
            </a:r>
          </a:p>
        </p:txBody>
      </p:sp>
      <p:sp>
        <p:nvSpPr>
          <p:cNvPr id="17411" name="Rectangle 3"/>
          <p:cNvSpPr>
            <a:spLocks noGrp="1" noChangeArrowheads="1"/>
          </p:cNvSpPr>
          <p:nvPr>
            <p:ph type="body" idx="1"/>
          </p:nvPr>
        </p:nvSpPr>
        <p:spPr>
          <a:xfrm>
            <a:off x="2065424" y="1507944"/>
            <a:ext cx="7772400" cy="4114800"/>
          </a:xfrm>
        </p:spPr>
        <p:txBody>
          <a:bodyPr/>
          <a:lstStyle/>
          <a:p>
            <a:pPr eaLnBrk="1" hangingPunct="1">
              <a:spcBef>
                <a:spcPct val="30000"/>
              </a:spcBef>
              <a:spcAft>
                <a:spcPct val="20000"/>
              </a:spcAft>
            </a:pPr>
            <a:r>
              <a:rPr lang="en-US" altLang="en-US" sz="2800" dirty="0">
                <a:latin typeface="Arial" panose="020B0604020202020204" pitchFamily="34" charset="0"/>
              </a:rPr>
              <a:t>Clinical Center-a hospital dedicated to research</a:t>
            </a:r>
          </a:p>
          <a:p>
            <a:pPr eaLnBrk="1" hangingPunct="1">
              <a:spcBef>
                <a:spcPct val="30000"/>
              </a:spcBef>
              <a:spcAft>
                <a:spcPct val="20000"/>
              </a:spcAft>
            </a:pPr>
            <a:r>
              <a:rPr lang="en-US" altLang="en-US" sz="2800" dirty="0">
                <a:latin typeface="Arial" panose="020B0604020202020204" pitchFamily="34" charset="0"/>
              </a:rPr>
              <a:t>Access to patients with rare diseases from across the U.S. and the world</a:t>
            </a:r>
          </a:p>
          <a:p>
            <a:pPr eaLnBrk="1" hangingPunct="1">
              <a:spcBef>
                <a:spcPct val="30000"/>
              </a:spcBef>
              <a:spcAft>
                <a:spcPct val="20000"/>
              </a:spcAft>
            </a:pPr>
            <a:r>
              <a:rPr lang="en-US" altLang="en-US" sz="2800" dirty="0">
                <a:latin typeface="Arial" panose="020B0604020202020204" pitchFamily="34" charset="0"/>
              </a:rPr>
              <a:t>ICs with specific disease orientations</a:t>
            </a:r>
          </a:p>
          <a:p>
            <a:pPr eaLnBrk="1" hangingPunct="1">
              <a:spcBef>
                <a:spcPct val="30000"/>
              </a:spcBef>
              <a:spcAft>
                <a:spcPct val="20000"/>
              </a:spcAft>
            </a:pPr>
            <a:r>
              <a:rPr lang="en-US" altLang="en-US" sz="2800" dirty="0">
                <a:latin typeface="Arial" panose="020B0604020202020204" pitchFamily="34" charset="0"/>
              </a:rPr>
              <a:t>Ability to respond quickly to public health threats (e.g. Ebola)</a:t>
            </a:r>
          </a:p>
          <a:p>
            <a:pPr eaLnBrk="1" hangingPunct="1">
              <a:lnSpc>
                <a:spcPct val="90000"/>
              </a:lnSpc>
            </a:pPr>
            <a:endParaRPr lang="en-US" altLang="en-US" sz="2800" dirty="0">
              <a:solidFill>
                <a:schemeClr val="bg1"/>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9800" y="-104185"/>
            <a:ext cx="8458200" cy="726311"/>
          </a:xfrm>
        </p:spPr>
        <p:txBody>
          <a:bodyPr/>
          <a:lstStyle/>
          <a:p>
            <a:pPr algn="ctr" eaLnBrk="1" hangingPunct="1"/>
            <a:r>
              <a:rPr lang="en-US" altLang="en-US" dirty="0">
                <a:solidFill>
                  <a:schemeClr val="tx1"/>
                </a:solidFill>
              </a:rPr>
              <a:t>Key Intramural Achievements</a:t>
            </a:r>
          </a:p>
        </p:txBody>
      </p:sp>
      <p:sp>
        <p:nvSpPr>
          <p:cNvPr id="19459" name="Rectangle 3"/>
          <p:cNvSpPr>
            <a:spLocks noGrp="1" noChangeArrowheads="1"/>
          </p:cNvSpPr>
          <p:nvPr>
            <p:ph type="body" idx="1"/>
          </p:nvPr>
        </p:nvSpPr>
        <p:spPr>
          <a:xfrm>
            <a:off x="567159" y="529538"/>
            <a:ext cx="10995949" cy="4114800"/>
          </a:xfrm>
        </p:spPr>
        <p:txBody>
          <a:bodyPr/>
          <a:lstStyle/>
          <a:p>
            <a:pPr eaLnBrk="1" hangingPunct="1">
              <a:lnSpc>
                <a:spcPct val="90000"/>
              </a:lnSpc>
            </a:pPr>
            <a:r>
              <a:rPr lang="en-US" altLang="en-US" sz="2800" dirty="0"/>
              <a:t>Development of cell/tissue culture media and techniques</a:t>
            </a:r>
          </a:p>
          <a:p>
            <a:pPr eaLnBrk="1" hangingPunct="1">
              <a:lnSpc>
                <a:spcPct val="90000"/>
              </a:lnSpc>
            </a:pPr>
            <a:r>
              <a:rPr lang="en-US" altLang="en-US" sz="2800" dirty="0"/>
              <a:t>First cure of a solid tumor (</a:t>
            </a:r>
            <a:r>
              <a:rPr lang="en-US" altLang="en-US" sz="2800" dirty="0" err="1"/>
              <a:t>choriocarcinoma</a:t>
            </a:r>
            <a:r>
              <a:rPr lang="en-US" altLang="en-US" sz="2800" dirty="0"/>
              <a:t>) using chemotherapy</a:t>
            </a:r>
          </a:p>
          <a:p>
            <a:pPr eaLnBrk="1" hangingPunct="1">
              <a:lnSpc>
                <a:spcPct val="90000"/>
              </a:lnSpc>
            </a:pPr>
            <a:r>
              <a:rPr lang="en-US" altLang="en-US" sz="2800" dirty="0"/>
              <a:t>First clinical trial of lithium for depression</a:t>
            </a:r>
          </a:p>
          <a:p>
            <a:pPr eaLnBrk="1" hangingPunct="1">
              <a:lnSpc>
                <a:spcPct val="90000"/>
              </a:lnSpc>
            </a:pPr>
            <a:r>
              <a:rPr lang="en-US" altLang="en-US" sz="2800" dirty="0"/>
              <a:t>Critical contributions to understanding the cause, pathophysiology, and drugs for HIV-AIDS</a:t>
            </a:r>
          </a:p>
          <a:p>
            <a:pPr eaLnBrk="1" hangingPunct="1">
              <a:lnSpc>
                <a:spcPct val="90000"/>
              </a:lnSpc>
            </a:pPr>
            <a:r>
              <a:rPr lang="en-US" altLang="en-US" sz="2800" dirty="0"/>
              <a:t>Development of sequence similarity database searching and comparison</a:t>
            </a:r>
          </a:p>
          <a:p>
            <a:pPr eaLnBrk="1" hangingPunct="1">
              <a:lnSpc>
                <a:spcPct val="90000"/>
              </a:lnSpc>
            </a:pPr>
            <a:r>
              <a:rPr lang="en-US" altLang="en-US" sz="2800" dirty="0"/>
              <a:t>The first gene therapy clinical trial</a:t>
            </a:r>
          </a:p>
          <a:p>
            <a:pPr eaLnBrk="1" hangingPunct="1">
              <a:lnSpc>
                <a:spcPct val="90000"/>
              </a:lnSpc>
            </a:pPr>
            <a:r>
              <a:rPr lang="en-US" altLang="en-US" sz="2800" dirty="0"/>
              <a:t>Critical contributions to the development of the HPV vaccine to prevent cervical carcinoma</a:t>
            </a:r>
          </a:p>
          <a:p>
            <a:pPr eaLnBrk="1" hangingPunct="1">
              <a:lnSpc>
                <a:spcPct val="90000"/>
              </a:lnSpc>
            </a:pPr>
            <a:r>
              <a:rPr lang="en-US" altLang="en-US" sz="2800" dirty="0"/>
              <a:t>Research resulting in 5 Nobel Prizes, including the elucidation of the genetic code</a:t>
            </a:r>
          </a:p>
          <a:p>
            <a:pPr lvl="1" eaLnBrk="1" hangingPunct="1">
              <a:lnSpc>
                <a:spcPct val="90000"/>
              </a:lnSpc>
            </a:pPr>
            <a:r>
              <a:rPr lang="en-US" altLang="en-US" sz="1800" dirty="0"/>
              <a:t>An additional 17 Nobel Prize winners were former trainees or employees of the NIH Intramural Research Program</a:t>
            </a:r>
          </a:p>
          <a:p>
            <a:pPr lvl="1" eaLnBrk="1" hangingPunct="1">
              <a:lnSpc>
                <a:spcPct val="90000"/>
              </a:lnSpc>
            </a:pPr>
            <a:r>
              <a:rPr lang="en-US" altLang="en-US" sz="2600" dirty="0"/>
              <a:t>                                                     </a:t>
            </a:r>
            <a:r>
              <a:rPr lang="en-US" altLang="en-US" sz="2600" dirty="0">
                <a:hlinkClick r:id="rId2"/>
              </a:rPr>
              <a:t>https://irp.nih.gov/about-us/honors</a:t>
            </a:r>
            <a:endParaRPr lang="en-US" altLang="en-US" sz="2600" dirty="0"/>
          </a:p>
          <a:p>
            <a:pPr lvl="1" eaLnBrk="1" hangingPunct="1">
              <a:lnSpc>
                <a:spcPct val="90000"/>
              </a:lnSpc>
            </a:pPr>
            <a:endParaRPr lang="en-US" altLang="en-US" sz="2600" dirty="0"/>
          </a:p>
          <a:p>
            <a:pPr lvl="1" eaLnBrk="1" hangingPunct="1">
              <a:lnSpc>
                <a:spcPct val="90000"/>
              </a:lnSpc>
            </a:pPr>
            <a:endParaRPr lang="en-US" altLang="en-US" sz="2600" dirty="0"/>
          </a:p>
        </p:txBody>
      </p:sp>
      <p:sp>
        <p:nvSpPr>
          <p:cNvPr id="118788" name="Rectangle 4"/>
          <p:cNvSpPr>
            <a:spLocks noChangeArrowheads="1"/>
          </p:cNvSpPr>
          <p:nvPr/>
        </p:nvSpPr>
        <p:spPr bwMode="auto">
          <a:xfrm>
            <a:off x="7772400" y="0"/>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eaLnBrk="1" hangingPunct="1">
              <a:buFontTx/>
              <a:buNone/>
            </a:pPr>
            <a:endParaRPr lang="en-US" altLang="en-US">
              <a:solidFill>
                <a:schemeClr val="hlin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53308" presetClass="entr" presetSubtype="810237640" fill="hold" grpId="0" nodeType="afterEffect" nodePh="1">
                                  <p:stCondLst>
                                    <p:cond delay="0"/>
                                  </p:stCondLst>
                                  <p:endCondLst>
                                    <p:cond evt="begin" delay="0">
                                      <p:tn val="5"/>
                                    </p:cond>
                                  </p:endCondLst>
                                  <p:childTnLst>
                                    <p:set>
                                      <p:cBhvr>
                                        <p:cTn id="6" dur="1" fill="hold">
                                          <p:stCondLst>
                                            <p:cond delay="499"/>
                                          </p:stCondLst>
                                        </p:cTn>
                                        <p:tgtEl>
                                          <p:spTgt spid="1187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6486526" y="1295400"/>
            <a:ext cx="1971675" cy="1970088"/>
          </a:xfrm>
          <a:prstGeom prst="ellipse">
            <a:avLst/>
          </a:prstGeom>
          <a:noFill/>
          <a:ln>
            <a:noFill/>
          </a:ln>
          <a:effectLst/>
          <a:extLst>
            <a:ext uri="{909E8E84-426E-40DD-AFC4-6F175D3DCCD1}">
              <a14:hiddenFill xmlns:a14="http://schemas.microsoft.com/office/drawing/2010/main">
                <a:solidFill>
                  <a:srgbClr val="47D73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latin typeface="Arial" panose="020B0604020202020204" pitchFamily="34" charset="0"/>
            </a:endParaRPr>
          </a:p>
        </p:txBody>
      </p:sp>
      <p:sp>
        <p:nvSpPr>
          <p:cNvPr id="20483" name="Oval 3"/>
          <p:cNvSpPr>
            <a:spLocks noChangeArrowheads="1"/>
          </p:cNvSpPr>
          <p:nvPr/>
        </p:nvSpPr>
        <p:spPr bwMode="auto">
          <a:xfrm>
            <a:off x="8763000" y="5029200"/>
            <a:ext cx="2101850" cy="2101850"/>
          </a:xfrm>
          <a:prstGeom prst="ellipse">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latin typeface="Arial" panose="020B0604020202020204" pitchFamily="34" charset="0"/>
            </a:endParaRPr>
          </a:p>
        </p:txBody>
      </p:sp>
      <p:sp>
        <p:nvSpPr>
          <p:cNvPr id="20484" name="Oval 4"/>
          <p:cNvSpPr>
            <a:spLocks noChangeArrowheads="1"/>
          </p:cNvSpPr>
          <p:nvPr/>
        </p:nvSpPr>
        <p:spPr bwMode="auto">
          <a:xfrm>
            <a:off x="5684838" y="3251200"/>
            <a:ext cx="1858962" cy="1854200"/>
          </a:xfrm>
          <a:prstGeom prst="ellipse">
            <a:avLst/>
          </a:prstGeom>
          <a:noFill/>
          <a:ln>
            <a:noFill/>
          </a:ln>
          <a:effectLst/>
          <a:extLst>
            <a:ext uri="{909E8E84-426E-40DD-AFC4-6F175D3DCCD1}">
              <a14:hiddenFill xmlns:a14="http://schemas.microsoft.com/office/drawing/2010/main">
                <a:solidFill>
                  <a:srgbClr val="FFA1A3"/>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latin typeface="Arial" panose="020B0604020202020204" pitchFamily="34" charset="0"/>
            </a:endParaRPr>
          </a:p>
        </p:txBody>
      </p:sp>
      <p:sp>
        <p:nvSpPr>
          <p:cNvPr id="20485" name="Oval 5"/>
          <p:cNvSpPr>
            <a:spLocks noChangeArrowheads="1"/>
          </p:cNvSpPr>
          <p:nvPr/>
        </p:nvSpPr>
        <p:spPr bwMode="auto">
          <a:xfrm>
            <a:off x="6629400" y="5022850"/>
            <a:ext cx="1608138" cy="16065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latin typeface="Arial" panose="020B0604020202020204" pitchFamily="34" charset="0"/>
            </a:endParaRPr>
          </a:p>
        </p:txBody>
      </p:sp>
      <p:sp>
        <p:nvSpPr>
          <p:cNvPr id="20486" name="Oval 6"/>
          <p:cNvSpPr>
            <a:spLocks noChangeArrowheads="1"/>
          </p:cNvSpPr>
          <p:nvPr/>
        </p:nvSpPr>
        <p:spPr bwMode="auto">
          <a:xfrm>
            <a:off x="8121650" y="2560638"/>
            <a:ext cx="1936750" cy="1935162"/>
          </a:xfrm>
          <a:prstGeom prst="ellipse">
            <a:avLst/>
          </a:prstGeom>
          <a:noFill/>
          <a:ln>
            <a:noFill/>
          </a:ln>
          <a:effectLst/>
          <a:extLst>
            <a:ext uri="{909E8E84-426E-40DD-AFC4-6F175D3DCCD1}">
              <a14:hiddenFill xmlns:a14="http://schemas.microsoft.com/office/drawing/2010/main">
                <a:solidFill>
                  <a:srgbClr val="6868C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solidFill>
                <a:schemeClr val="bg1"/>
              </a:solidFill>
              <a:latin typeface="Arial" panose="020B0604020202020204" pitchFamily="34" charset="0"/>
            </a:endParaRPr>
          </a:p>
          <a:p>
            <a:pPr algn="ctr"/>
            <a:endParaRPr lang="en-US" altLang="en-US" sz="2000" b="1">
              <a:solidFill>
                <a:schemeClr val="bg1"/>
              </a:solidFill>
              <a:latin typeface="Arial" panose="020B0604020202020204" pitchFamily="34" charset="0"/>
            </a:endParaRPr>
          </a:p>
          <a:p>
            <a:pPr algn="ctr"/>
            <a:endParaRPr lang="en-US" altLang="en-US" sz="2000">
              <a:solidFill>
                <a:schemeClr val="bg1"/>
              </a:solidFill>
            </a:endParaRPr>
          </a:p>
        </p:txBody>
      </p:sp>
      <p:sp>
        <p:nvSpPr>
          <p:cNvPr id="20487" name="Text Box 7"/>
          <p:cNvSpPr txBox="1">
            <a:spLocks noChangeArrowheads="1"/>
          </p:cNvSpPr>
          <p:nvPr/>
        </p:nvSpPr>
        <p:spPr bwMode="auto">
          <a:xfrm>
            <a:off x="284235" y="381000"/>
            <a:ext cx="114817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200" b="1" dirty="0">
                <a:latin typeface="+mj-lt"/>
              </a:rPr>
              <a:t>Selected Research Areas of Interest to Multiple Institutes</a:t>
            </a:r>
          </a:p>
        </p:txBody>
      </p:sp>
      <p:sp>
        <p:nvSpPr>
          <p:cNvPr id="20488" name="Text Box 8"/>
          <p:cNvSpPr txBox="1">
            <a:spLocks noChangeArrowheads="1"/>
          </p:cNvSpPr>
          <p:nvPr/>
        </p:nvSpPr>
        <p:spPr bwMode="auto">
          <a:xfrm>
            <a:off x="3152273" y="1524001"/>
            <a:ext cx="7467600" cy="5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0000"/>
              </a:lnSpc>
              <a:spcBef>
                <a:spcPct val="20000"/>
              </a:spcBef>
              <a:spcAft>
                <a:spcPct val="20000"/>
              </a:spcAft>
              <a:buFontTx/>
              <a:buChar char="•"/>
            </a:pPr>
            <a:r>
              <a:rPr lang="en-US" altLang="en-US" sz="2800" dirty="0">
                <a:latin typeface="+mn-lt"/>
              </a:rPr>
              <a:t> Chronic Inflammation</a:t>
            </a:r>
          </a:p>
          <a:p>
            <a:pPr>
              <a:lnSpc>
                <a:spcPct val="80000"/>
              </a:lnSpc>
              <a:spcBef>
                <a:spcPct val="20000"/>
              </a:spcBef>
              <a:spcAft>
                <a:spcPct val="20000"/>
              </a:spcAft>
              <a:buFontTx/>
              <a:buChar char="•"/>
            </a:pPr>
            <a:r>
              <a:rPr lang="en-US" altLang="en-US" sz="2800" dirty="0">
                <a:latin typeface="+mn-lt"/>
              </a:rPr>
              <a:t> Gene and Cell-Based Therapies</a:t>
            </a:r>
          </a:p>
          <a:p>
            <a:pPr>
              <a:lnSpc>
                <a:spcPct val="80000"/>
              </a:lnSpc>
              <a:spcBef>
                <a:spcPct val="20000"/>
              </a:spcBef>
              <a:spcAft>
                <a:spcPct val="20000"/>
              </a:spcAft>
              <a:buFontTx/>
              <a:buChar char="•"/>
            </a:pPr>
            <a:r>
              <a:rPr lang="en-US" altLang="en-US" sz="2800" dirty="0">
                <a:latin typeface="+mn-lt"/>
              </a:rPr>
              <a:t> Microbiome and Drug Resistance</a:t>
            </a:r>
          </a:p>
          <a:p>
            <a:pPr>
              <a:lnSpc>
                <a:spcPct val="80000"/>
              </a:lnSpc>
              <a:spcBef>
                <a:spcPct val="20000"/>
              </a:spcBef>
              <a:spcAft>
                <a:spcPct val="20000"/>
              </a:spcAft>
              <a:buFontTx/>
              <a:buChar char="•"/>
            </a:pPr>
            <a:r>
              <a:rPr lang="en-US" altLang="en-US" sz="2800" dirty="0">
                <a:latin typeface="+mn-lt"/>
              </a:rPr>
              <a:t> Neuroscience of Compulsive Behaviors</a:t>
            </a:r>
          </a:p>
          <a:p>
            <a:pPr>
              <a:lnSpc>
                <a:spcPct val="80000"/>
              </a:lnSpc>
              <a:spcBef>
                <a:spcPct val="20000"/>
              </a:spcBef>
              <a:spcAft>
                <a:spcPct val="20000"/>
              </a:spcAft>
              <a:buFontTx/>
              <a:buChar char="•"/>
            </a:pPr>
            <a:r>
              <a:rPr lang="en-US" altLang="en-US" sz="2800" dirty="0">
                <a:latin typeface="+mn-lt"/>
              </a:rPr>
              <a:t> Natural Products</a:t>
            </a:r>
          </a:p>
          <a:p>
            <a:pPr>
              <a:lnSpc>
                <a:spcPct val="80000"/>
              </a:lnSpc>
              <a:spcBef>
                <a:spcPct val="20000"/>
              </a:spcBef>
              <a:spcAft>
                <a:spcPct val="20000"/>
              </a:spcAft>
              <a:buFontTx/>
              <a:buChar char="•"/>
            </a:pPr>
            <a:r>
              <a:rPr lang="en-US" altLang="en-US" sz="2800" dirty="0">
                <a:latin typeface="+mn-lt"/>
              </a:rPr>
              <a:t> RNA Biology and Therapeutics</a:t>
            </a:r>
          </a:p>
          <a:p>
            <a:pPr>
              <a:lnSpc>
                <a:spcPct val="80000"/>
              </a:lnSpc>
              <a:spcBef>
                <a:spcPct val="20000"/>
              </a:spcBef>
              <a:spcAft>
                <a:spcPct val="20000"/>
              </a:spcAft>
              <a:buFontTx/>
              <a:buChar char="•"/>
            </a:pPr>
            <a:r>
              <a:rPr lang="en-US" altLang="en-US" sz="2800" dirty="0">
                <a:latin typeface="+mn-lt"/>
              </a:rPr>
              <a:t> Vaccines</a:t>
            </a:r>
          </a:p>
          <a:p>
            <a:pPr>
              <a:lnSpc>
                <a:spcPct val="80000"/>
              </a:lnSpc>
              <a:spcBef>
                <a:spcPct val="20000"/>
              </a:spcBef>
              <a:spcAft>
                <a:spcPct val="20000"/>
              </a:spcAft>
            </a:pPr>
            <a:r>
              <a:rPr lang="en-US" altLang="en-US" sz="2800" dirty="0">
                <a:latin typeface="+mn-lt"/>
              </a:rPr>
              <a:t>	</a:t>
            </a:r>
          </a:p>
          <a:p>
            <a:pPr lvl="2">
              <a:lnSpc>
                <a:spcPct val="80000"/>
              </a:lnSpc>
              <a:spcBef>
                <a:spcPct val="20000"/>
              </a:spcBef>
              <a:spcAft>
                <a:spcPct val="20000"/>
              </a:spcAft>
              <a:buFontTx/>
              <a:buChar char="•"/>
            </a:pPr>
            <a:endParaRPr lang="en-US" altLang="en-US" sz="2800" dirty="0"/>
          </a:p>
          <a:p>
            <a:pPr lvl="1">
              <a:lnSpc>
                <a:spcPct val="80000"/>
              </a:lnSpc>
              <a:spcBef>
                <a:spcPct val="20000"/>
              </a:spcBef>
              <a:spcAft>
                <a:spcPct val="20000"/>
              </a:spcAft>
            </a:pPr>
            <a:endParaRPr lang="en-US" altLang="en-US" sz="2800" dirty="0"/>
          </a:p>
          <a:p>
            <a:pPr lvl="1">
              <a:lnSpc>
                <a:spcPct val="80000"/>
              </a:lnSpc>
              <a:spcBef>
                <a:spcPct val="20000"/>
              </a:spcBef>
              <a:spcAft>
                <a:spcPct val="20000"/>
              </a:spcAft>
              <a:buFontTx/>
              <a:buChar char="•"/>
            </a:pPr>
            <a:endParaRPr lang="en-US" altLang="en-US" sz="2800" dirty="0"/>
          </a:p>
        </p:txBody>
      </p:sp>
      <p:sp>
        <p:nvSpPr>
          <p:cNvPr id="2" name="TextBox 1"/>
          <p:cNvSpPr txBox="1"/>
          <p:nvPr/>
        </p:nvSpPr>
        <p:spPr>
          <a:xfrm>
            <a:off x="4439643" y="5510465"/>
            <a:ext cx="7521739" cy="861774"/>
          </a:xfrm>
          <a:prstGeom prst="rect">
            <a:avLst/>
          </a:prstGeom>
          <a:noFill/>
        </p:spPr>
        <p:txBody>
          <a:bodyPr wrap="none" rtlCol="0">
            <a:spAutoFit/>
          </a:bodyPr>
          <a:lstStyle/>
          <a:p>
            <a:r>
              <a:rPr lang="en-US" sz="1600" dirty="0"/>
              <a:t>See IRP long-term plan implementation from the June 11–12, 2015 ACD meeting</a:t>
            </a:r>
          </a:p>
          <a:p>
            <a:r>
              <a:rPr lang="en-US" sz="1600" dirty="0">
                <a:hlinkClick r:id="rId2"/>
              </a:rPr>
              <a:t>https://acd.od.nih.gov/meetings/meetings2011-2016.html</a:t>
            </a:r>
            <a:endParaRPr lang="en-US" sz="16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536373" y="15240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3600" b="1" dirty="0">
                <a:latin typeface="+mj-lt"/>
              </a:rPr>
              <a:t>Outline</a:t>
            </a:r>
          </a:p>
        </p:txBody>
      </p:sp>
      <p:sp>
        <p:nvSpPr>
          <p:cNvPr id="5124" name="Text Box 4"/>
          <p:cNvSpPr txBox="1">
            <a:spLocks noChangeArrowheads="1"/>
          </p:cNvSpPr>
          <p:nvPr/>
        </p:nvSpPr>
        <p:spPr bwMode="auto">
          <a:xfrm>
            <a:off x="1064872" y="1131931"/>
            <a:ext cx="100699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buFont typeface="Arial" panose="020B0604020202020204" pitchFamily="34" charset="0"/>
              <a:buChar char="•"/>
            </a:pPr>
            <a:r>
              <a:rPr lang="en-US" altLang="en-US" dirty="0">
                <a:latin typeface="Arial" panose="020B0604020202020204" pitchFamily="34" charset="0"/>
                <a:cs typeface="Times New Roman" panose="02020603050405020304" pitchFamily="18" charset="0"/>
                <a:sym typeface="Wingdings" panose="05000000000000000000" pitchFamily="2" charset="2"/>
              </a:rPr>
              <a:t>Overview of NIH and the Intramural Research Program (IRP)</a:t>
            </a:r>
            <a:endParaRPr lang="en-US" altLang="en-US" dirty="0">
              <a:latin typeface="Arial" panose="020B0604020202020204" pitchFamily="34" charset="0"/>
            </a:endParaRPr>
          </a:p>
          <a:p>
            <a:pPr eaLnBrk="1" hangingPunct="1">
              <a:spcBef>
                <a:spcPct val="50000"/>
              </a:spcBef>
              <a:buFont typeface="Arial" panose="020B0604020202020204" pitchFamily="34" charset="0"/>
              <a:buChar char="•"/>
            </a:pPr>
            <a:r>
              <a:rPr lang="en-US" altLang="en-US" dirty="0">
                <a:latin typeface="Arial" panose="020B0604020202020204" pitchFamily="34" charset="0"/>
                <a:cs typeface="Times New Roman" panose="02020603050405020304" pitchFamily="18" charset="0"/>
                <a:sym typeface="Wingdings" panose="05000000000000000000" pitchFamily="2" charset="2"/>
              </a:rPr>
              <a:t>Overview of Scientific Director responsibilities</a:t>
            </a:r>
            <a:endParaRPr lang="en-US" altLang="en-US" dirty="0">
              <a:latin typeface="Arial" panose="020B0604020202020204" pitchFamily="34" charset="0"/>
            </a:endParaRPr>
          </a:p>
          <a:p>
            <a:pPr eaLnBrk="1" hangingPunct="1">
              <a:spcBef>
                <a:spcPct val="50000"/>
              </a:spcBef>
              <a:buFont typeface="Arial" panose="020B0604020202020204" pitchFamily="34" charset="0"/>
              <a:buChar char="•"/>
            </a:pPr>
            <a:r>
              <a:rPr lang="en-US" altLang="en-US" dirty="0">
                <a:latin typeface="Arial" panose="020B0604020202020204" pitchFamily="34" charset="0"/>
              </a:rPr>
              <a:t>Key resources</a:t>
            </a:r>
          </a:p>
        </p:txBody>
      </p:sp>
    </p:spTree>
    <p:extLst>
      <p:ext uri="{BB962C8B-B14F-4D97-AF65-F5344CB8AC3E}">
        <p14:creationId xmlns:p14="http://schemas.microsoft.com/office/powerpoint/2010/main" val="162819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563"/>
            <a:ext cx="10972800" cy="901700"/>
          </a:xfrm>
        </p:spPr>
        <p:txBody>
          <a:bodyPr/>
          <a:lstStyle/>
          <a:p>
            <a:pPr algn="ctr"/>
            <a:r>
              <a:rPr lang="en-US" dirty="0">
                <a:solidFill>
                  <a:schemeClr val="tx1"/>
                </a:solidFill>
              </a:rPr>
              <a:t>Scientific Director Responsibilities Include</a:t>
            </a:r>
          </a:p>
        </p:txBody>
      </p:sp>
      <p:sp>
        <p:nvSpPr>
          <p:cNvPr id="3" name="Content Placeholder 2"/>
          <p:cNvSpPr>
            <a:spLocks noGrp="1"/>
          </p:cNvSpPr>
          <p:nvPr>
            <p:ph idx="1"/>
          </p:nvPr>
        </p:nvSpPr>
        <p:spPr>
          <a:xfrm>
            <a:off x="609600" y="946624"/>
            <a:ext cx="10972800" cy="4591050"/>
          </a:xfrm>
        </p:spPr>
        <p:txBody>
          <a:bodyPr/>
          <a:lstStyle/>
          <a:p>
            <a:r>
              <a:rPr lang="en-US" sz="2400" dirty="0"/>
              <a:t>Oversight of scientific organization, setting of overarching research priorities, and equitable allocation of resources within the IC’s intramural research program (IRP)</a:t>
            </a:r>
          </a:p>
          <a:p>
            <a:pPr marL="0" indent="0">
              <a:buNone/>
            </a:pPr>
            <a:endParaRPr lang="en-US" sz="800" dirty="0"/>
          </a:p>
          <a:p>
            <a:r>
              <a:rPr lang="en-US" sz="2400" dirty="0"/>
              <a:t>Recruitment and review of Principal Investigators and other key staff</a:t>
            </a:r>
          </a:p>
          <a:p>
            <a:pPr marL="0" indent="0">
              <a:buNone/>
            </a:pPr>
            <a:endParaRPr lang="en-US" sz="800" dirty="0"/>
          </a:p>
          <a:p>
            <a:r>
              <a:rPr lang="en-US" sz="2400" dirty="0"/>
              <a:t>Oversight of scientific mentoring, and training activities within the IRP</a:t>
            </a:r>
          </a:p>
          <a:p>
            <a:pPr marL="0" indent="0">
              <a:buNone/>
            </a:pPr>
            <a:endParaRPr lang="en-US" sz="800" dirty="0"/>
          </a:p>
          <a:p>
            <a:r>
              <a:rPr lang="en-US" sz="2400" dirty="0"/>
              <a:t>Oversight of budgets for intramural research and research-related expenses</a:t>
            </a:r>
          </a:p>
          <a:p>
            <a:pPr marL="0" indent="0">
              <a:buNone/>
            </a:pPr>
            <a:endParaRPr lang="en-US" sz="800" dirty="0"/>
          </a:p>
          <a:p>
            <a:r>
              <a:rPr lang="en-US" sz="2400" dirty="0"/>
              <a:t>Compliance with safety, ethics, and other legal and policy requirements</a:t>
            </a:r>
          </a:p>
          <a:p>
            <a:pPr marL="0" indent="0">
              <a:buNone/>
            </a:pPr>
            <a:endParaRPr lang="en-US" sz="800" dirty="0"/>
          </a:p>
          <a:p>
            <a:r>
              <a:rPr lang="en-US" sz="2400" dirty="0"/>
              <a:t>Clearance of manuscripts and other publications</a:t>
            </a:r>
          </a:p>
          <a:p>
            <a:pPr marL="0" indent="0">
              <a:buNone/>
            </a:pPr>
            <a:endParaRPr lang="en-US" sz="800" dirty="0"/>
          </a:p>
          <a:p>
            <a:r>
              <a:rPr lang="en-US" sz="2400" dirty="0"/>
              <a:t>Assurance of deposition of data and published manuscripts in appropriate public databases (e. g. </a:t>
            </a:r>
            <a:r>
              <a:rPr lang="en-US" sz="2400" dirty="0" err="1"/>
              <a:t>PubMedCentral</a:t>
            </a:r>
            <a:r>
              <a:rPr lang="en-US" sz="2400" dirty="0"/>
              <a:t>, ClinicalTrials.gov)</a:t>
            </a:r>
          </a:p>
          <a:p>
            <a:pPr marL="0" indent="0">
              <a:buNone/>
            </a:pPr>
            <a:endParaRPr lang="en-US" sz="800" dirty="0"/>
          </a:p>
        </p:txBody>
      </p:sp>
      <p:sp>
        <p:nvSpPr>
          <p:cNvPr id="4" name="TextBox 3">
            <a:extLst>
              <a:ext uri="{FF2B5EF4-FFF2-40B4-BE49-F238E27FC236}">
                <a16:creationId xmlns:a16="http://schemas.microsoft.com/office/drawing/2014/main" id="{D0EE2691-FBF4-4662-95A5-A24A7226B26F}"/>
              </a:ext>
            </a:extLst>
          </p:cNvPr>
          <p:cNvSpPr txBox="1"/>
          <p:nvPr/>
        </p:nvSpPr>
        <p:spPr>
          <a:xfrm>
            <a:off x="6331528" y="6303824"/>
            <a:ext cx="5763181" cy="646331"/>
          </a:xfrm>
          <a:prstGeom prst="rect">
            <a:avLst/>
          </a:prstGeom>
          <a:noFill/>
        </p:spPr>
        <p:txBody>
          <a:bodyPr wrap="none" rtlCol="0">
            <a:spAutoFit/>
          </a:bodyPr>
          <a:lstStyle/>
          <a:p>
            <a:r>
              <a:rPr lang="en-US" dirty="0">
                <a:hlinkClick r:id="rId2"/>
              </a:rPr>
              <a:t>https://oir.nih.gov/sourcebook/board-scientific-directors</a:t>
            </a:r>
            <a:endParaRPr lang="en-US" dirty="0"/>
          </a:p>
          <a:p>
            <a:endParaRPr lang="en-US" dirty="0"/>
          </a:p>
        </p:txBody>
      </p:sp>
    </p:spTree>
    <p:extLst>
      <p:ext uri="{BB962C8B-B14F-4D97-AF65-F5344CB8AC3E}">
        <p14:creationId xmlns:p14="http://schemas.microsoft.com/office/powerpoint/2010/main" val="357496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563"/>
            <a:ext cx="10972800" cy="901700"/>
          </a:xfrm>
        </p:spPr>
        <p:txBody>
          <a:bodyPr/>
          <a:lstStyle/>
          <a:p>
            <a:pPr algn="ctr"/>
            <a:r>
              <a:rPr lang="en-US" dirty="0">
                <a:solidFill>
                  <a:schemeClr val="tx1"/>
                </a:solidFill>
              </a:rPr>
              <a:t>Scientific Director Responsibilities Include (cont.)</a:t>
            </a:r>
          </a:p>
        </p:txBody>
      </p:sp>
      <p:sp>
        <p:nvSpPr>
          <p:cNvPr id="3" name="Content Placeholder 2"/>
          <p:cNvSpPr>
            <a:spLocks noGrp="1"/>
          </p:cNvSpPr>
          <p:nvPr>
            <p:ph idx="1"/>
          </p:nvPr>
        </p:nvSpPr>
        <p:spPr>
          <a:xfrm>
            <a:off x="609600" y="1099029"/>
            <a:ext cx="10972800" cy="4591050"/>
          </a:xfrm>
        </p:spPr>
        <p:txBody>
          <a:bodyPr/>
          <a:lstStyle/>
          <a:p>
            <a:r>
              <a:rPr lang="en-US" sz="2400" dirty="0"/>
              <a:t>Contributing to the development and support of </a:t>
            </a:r>
            <a:r>
              <a:rPr lang="en-US" sz="2400" i="1" dirty="0"/>
              <a:t>trans</a:t>
            </a:r>
            <a:r>
              <a:rPr lang="en-US" sz="2400" dirty="0"/>
              <a:t>-NIH initiatives</a:t>
            </a:r>
          </a:p>
          <a:p>
            <a:pPr marL="0" indent="0">
              <a:buNone/>
            </a:pPr>
            <a:endParaRPr lang="en-US" sz="800" dirty="0"/>
          </a:p>
          <a:p>
            <a:r>
              <a:rPr lang="en-US" sz="2400" dirty="0"/>
              <a:t>Nomination of candidates for awards, prizes and lectures</a:t>
            </a:r>
          </a:p>
          <a:p>
            <a:pPr marL="0" indent="0">
              <a:buNone/>
            </a:pPr>
            <a:endParaRPr lang="en-US" sz="800" dirty="0"/>
          </a:p>
          <a:p>
            <a:r>
              <a:rPr lang="en-US" sz="2400" dirty="0"/>
              <a:t>Contributing to NIH-wide efforts to promote equity, civility, diversity, and inclusion</a:t>
            </a:r>
          </a:p>
          <a:p>
            <a:pPr marL="0" indent="0">
              <a:buNone/>
            </a:pPr>
            <a:endParaRPr lang="en-US" sz="800" dirty="0"/>
          </a:p>
          <a:p>
            <a:r>
              <a:rPr lang="en-US" sz="2400" dirty="0"/>
              <a:t>Active participation in the governance of the NIH IRP through participation in the Board of Scientific Directors </a:t>
            </a:r>
          </a:p>
          <a:p>
            <a:pPr lvl="1"/>
            <a:r>
              <a:rPr lang="en-US" sz="2200" dirty="0"/>
              <a:t>Meetings first and third Wednesdays of each month</a:t>
            </a:r>
          </a:p>
          <a:p>
            <a:pPr lvl="1"/>
            <a:r>
              <a:rPr lang="en-US" sz="2200" dirty="0"/>
              <a:t>Attendance is expected</a:t>
            </a:r>
          </a:p>
          <a:p>
            <a:endParaRPr lang="en-US" sz="2400" dirty="0">
              <a:hlinkClick r:id="rId2"/>
            </a:endParaRPr>
          </a:p>
          <a:p>
            <a:pPr marL="0" indent="0">
              <a:buNone/>
            </a:pPr>
            <a:r>
              <a:rPr lang="en-US" sz="2400" dirty="0">
                <a:hlinkClick r:id="rId2"/>
              </a:rPr>
              <a:t>https://oir.nih.gov/sourcebook/board-scientific-directors</a:t>
            </a:r>
            <a:endParaRPr lang="en-US" sz="2400" dirty="0"/>
          </a:p>
          <a:p>
            <a:endParaRPr lang="en-US" dirty="0"/>
          </a:p>
        </p:txBody>
      </p:sp>
    </p:spTree>
    <p:extLst>
      <p:ext uri="{BB962C8B-B14F-4D97-AF65-F5344CB8AC3E}">
        <p14:creationId xmlns:p14="http://schemas.microsoft.com/office/powerpoint/2010/main" val="209377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1BBE3330-075E-4FC2-AD2F-13FCA5158AB6}"/>
              </a:ext>
            </a:extLst>
          </p:cNvPr>
          <p:cNvSpPr txBox="1">
            <a:spLocks noChangeAspect="1" noChangeArrowheads="1"/>
          </p:cNvSpPr>
          <p:nvPr/>
        </p:nvSpPr>
        <p:spPr bwMode="auto">
          <a:xfrm>
            <a:off x="6046788" y="4484688"/>
            <a:ext cx="1416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Glenn Merlino, Ph.D.</a:t>
            </a:r>
          </a:p>
          <a:p>
            <a:pPr algn="ctr" eaLnBrk="1" hangingPunct="1">
              <a:spcBef>
                <a:spcPct val="0"/>
              </a:spcBef>
              <a:buFontTx/>
              <a:buNone/>
            </a:pPr>
            <a:r>
              <a:rPr lang="en-US" altLang="en-US" sz="800"/>
              <a:t>NCI/CCR (Basic)</a:t>
            </a:r>
          </a:p>
        </p:txBody>
      </p:sp>
      <p:sp>
        <p:nvSpPr>
          <p:cNvPr id="3075" name="Text Box 9">
            <a:extLst>
              <a:ext uri="{FF2B5EF4-FFF2-40B4-BE49-F238E27FC236}">
                <a16:creationId xmlns:a16="http://schemas.microsoft.com/office/drawing/2014/main" id="{E70CEC09-D230-4A4D-8D15-346E8A57BC05}"/>
              </a:ext>
            </a:extLst>
          </p:cNvPr>
          <p:cNvSpPr txBox="1">
            <a:spLocks noChangeAspect="1" noChangeArrowheads="1"/>
          </p:cNvSpPr>
          <p:nvPr/>
        </p:nvSpPr>
        <p:spPr bwMode="auto">
          <a:xfrm>
            <a:off x="1930401" y="1143000"/>
            <a:ext cx="12350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Susan Amara, Ph.D.</a:t>
            </a:r>
          </a:p>
          <a:p>
            <a:pPr algn="ctr" eaLnBrk="1" hangingPunct="1">
              <a:spcBef>
                <a:spcPct val="0"/>
              </a:spcBef>
              <a:buFontTx/>
              <a:buNone/>
            </a:pPr>
            <a:r>
              <a:rPr lang="en-US" altLang="en-US" sz="800"/>
              <a:t>NIMH </a:t>
            </a:r>
          </a:p>
        </p:txBody>
      </p:sp>
      <p:sp>
        <p:nvSpPr>
          <p:cNvPr id="3076" name="Text Box 15">
            <a:extLst>
              <a:ext uri="{FF2B5EF4-FFF2-40B4-BE49-F238E27FC236}">
                <a16:creationId xmlns:a16="http://schemas.microsoft.com/office/drawing/2014/main" id="{BC2A2309-B5F1-4D8E-802A-80C57EE50F1F}"/>
              </a:ext>
            </a:extLst>
          </p:cNvPr>
          <p:cNvSpPr txBox="1">
            <a:spLocks noChangeAspect="1" noChangeArrowheads="1"/>
          </p:cNvSpPr>
          <p:nvPr/>
        </p:nvSpPr>
        <p:spPr bwMode="auto">
          <a:xfrm>
            <a:off x="2922588" y="4456114"/>
            <a:ext cx="109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George Kunos, M.D., Ph.D. </a:t>
            </a:r>
          </a:p>
          <a:p>
            <a:pPr algn="ctr" eaLnBrk="1" hangingPunct="1">
              <a:spcBef>
                <a:spcPct val="0"/>
              </a:spcBef>
              <a:buFontTx/>
              <a:buNone/>
            </a:pPr>
            <a:r>
              <a:rPr lang="en-US" altLang="en-US" sz="800"/>
              <a:t>NIAAA</a:t>
            </a:r>
          </a:p>
        </p:txBody>
      </p:sp>
      <p:sp>
        <p:nvSpPr>
          <p:cNvPr id="3077" name="Text Box 18">
            <a:extLst>
              <a:ext uri="{FF2B5EF4-FFF2-40B4-BE49-F238E27FC236}">
                <a16:creationId xmlns:a16="http://schemas.microsoft.com/office/drawing/2014/main" id="{12602A03-8BB7-4BC1-859E-808E9CC619BC}"/>
              </a:ext>
            </a:extLst>
          </p:cNvPr>
          <p:cNvSpPr txBox="1">
            <a:spLocks noChangeAspect="1" noChangeArrowheads="1"/>
          </p:cNvSpPr>
          <p:nvPr/>
        </p:nvSpPr>
        <p:spPr bwMode="auto">
          <a:xfrm>
            <a:off x="1882776" y="4451351"/>
            <a:ext cx="925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Michael Krause, </a:t>
            </a:r>
          </a:p>
          <a:p>
            <a:pPr algn="ctr" eaLnBrk="1" hangingPunct="1">
              <a:spcBef>
                <a:spcPct val="0"/>
              </a:spcBef>
              <a:buFontTx/>
              <a:buNone/>
            </a:pPr>
            <a:r>
              <a:rPr lang="en-US" altLang="en-US" sz="800"/>
              <a:t>Ph.D. </a:t>
            </a:r>
          </a:p>
          <a:p>
            <a:pPr algn="ctr" eaLnBrk="1" hangingPunct="1">
              <a:spcBef>
                <a:spcPct val="0"/>
              </a:spcBef>
              <a:buFontTx/>
              <a:buNone/>
            </a:pPr>
            <a:r>
              <a:rPr lang="en-US" altLang="en-US" sz="800"/>
              <a:t>NIDDK</a:t>
            </a:r>
          </a:p>
        </p:txBody>
      </p:sp>
      <p:sp>
        <p:nvSpPr>
          <p:cNvPr id="3078" name="Text Box 24">
            <a:extLst>
              <a:ext uri="{FF2B5EF4-FFF2-40B4-BE49-F238E27FC236}">
                <a16:creationId xmlns:a16="http://schemas.microsoft.com/office/drawing/2014/main" id="{9DD4C16C-863E-465B-8C68-7465FCF6F6F2}"/>
              </a:ext>
            </a:extLst>
          </p:cNvPr>
          <p:cNvSpPr txBox="1">
            <a:spLocks noChangeAspect="1" noChangeArrowheads="1"/>
          </p:cNvSpPr>
          <p:nvPr/>
        </p:nvSpPr>
        <p:spPr bwMode="auto">
          <a:xfrm>
            <a:off x="4056064" y="2940051"/>
            <a:ext cx="9747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Luigi Ferrucci, </a:t>
            </a:r>
          </a:p>
          <a:p>
            <a:pPr algn="ctr" eaLnBrk="1" hangingPunct="1">
              <a:spcBef>
                <a:spcPct val="0"/>
              </a:spcBef>
              <a:buFontTx/>
              <a:buNone/>
            </a:pPr>
            <a:r>
              <a:rPr lang="en-US" altLang="en-US" sz="800"/>
              <a:t>M.D., Ph.D.,</a:t>
            </a:r>
          </a:p>
          <a:p>
            <a:pPr algn="ctr" eaLnBrk="1" hangingPunct="1">
              <a:spcBef>
                <a:spcPct val="0"/>
              </a:spcBef>
              <a:buFontTx/>
              <a:buNone/>
            </a:pPr>
            <a:r>
              <a:rPr lang="en-US" altLang="en-US" sz="800"/>
              <a:t> NIA</a:t>
            </a:r>
            <a:br>
              <a:rPr lang="en-US" altLang="en-US" sz="800"/>
            </a:br>
            <a:endParaRPr lang="en-US" altLang="en-US" sz="800"/>
          </a:p>
        </p:txBody>
      </p:sp>
      <p:sp>
        <p:nvSpPr>
          <p:cNvPr id="3079" name="TextBox 18">
            <a:extLst>
              <a:ext uri="{FF2B5EF4-FFF2-40B4-BE49-F238E27FC236}">
                <a16:creationId xmlns:a16="http://schemas.microsoft.com/office/drawing/2014/main" id="{C45D45D5-7167-4C52-88CF-B882FF739A26}"/>
              </a:ext>
            </a:extLst>
          </p:cNvPr>
          <p:cNvSpPr txBox="1">
            <a:spLocks noChangeAspect="1" noChangeArrowheads="1"/>
          </p:cNvSpPr>
          <p:nvPr/>
        </p:nvSpPr>
        <p:spPr bwMode="auto">
          <a:xfrm>
            <a:off x="5227639" y="6019801"/>
            <a:ext cx="92233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David Schneeweis, </a:t>
            </a:r>
          </a:p>
          <a:p>
            <a:pPr algn="ctr" eaLnBrk="1" hangingPunct="1">
              <a:spcBef>
                <a:spcPct val="0"/>
              </a:spcBef>
              <a:buFontTx/>
              <a:buNone/>
            </a:pPr>
            <a:r>
              <a:rPr lang="en-US" altLang="en-US" sz="800"/>
              <a:t>Ph.D. NEI (Act.)</a:t>
            </a:r>
          </a:p>
        </p:txBody>
      </p:sp>
      <p:sp>
        <p:nvSpPr>
          <p:cNvPr id="3080" name="Rectangle 26">
            <a:extLst>
              <a:ext uri="{FF2B5EF4-FFF2-40B4-BE49-F238E27FC236}">
                <a16:creationId xmlns:a16="http://schemas.microsoft.com/office/drawing/2014/main" id="{8759D7F9-523C-4F6C-993B-42127B4CF199}"/>
              </a:ext>
            </a:extLst>
          </p:cNvPr>
          <p:cNvSpPr>
            <a:spLocks noChangeAspect="1" noChangeArrowheads="1"/>
          </p:cNvSpPr>
          <p:nvPr/>
        </p:nvSpPr>
        <p:spPr bwMode="auto">
          <a:xfrm>
            <a:off x="4219576" y="1162050"/>
            <a:ext cx="10144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t>Robert Balaban, </a:t>
            </a:r>
          </a:p>
          <a:p>
            <a:pPr algn="ctr">
              <a:spcBef>
                <a:spcPct val="0"/>
              </a:spcBef>
              <a:buFontTx/>
              <a:buNone/>
            </a:pPr>
            <a:r>
              <a:rPr lang="en-US" altLang="en-US" sz="800"/>
              <a:t>Ph.D., NHLBI</a:t>
            </a:r>
          </a:p>
        </p:txBody>
      </p:sp>
      <p:sp>
        <p:nvSpPr>
          <p:cNvPr id="3081" name="Text Box 27">
            <a:extLst>
              <a:ext uri="{FF2B5EF4-FFF2-40B4-BE49-F238E27FC236}">
                <a16:creationId xmlns:a16="http://schemas.microsoft.com/office/drawing/2014/main" id="{1A852FF7-22A3-44BA-944D-2E6D83CAA702}"/>
              </a:ext>
            </a:extLst>
          </p:cNvPr>
          <p:cNvSpPr txBox="1">
            <a:spLocks noChangeAspect="1" noChangeArrowheads="1"/>
          </p:cNvSpPr>
          <p:nvPr/>
        </p:nvSpPr>
        <p:spPr bwMode="auto">
          <a:xfrm>
            <a:off x="9361488" y="2862264"/>
            <a:ext cx="12303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Daniel Kastner, </a:t>
            </a:r>
          </a:p>
          <a:p>
            <a:pPr algn="ctr" eaLnBrk="1" hangingPunct="1">
              <a:spcBef>
                <a:spcPct val="0"/>
              </a:spcBef>
              <a:buFontTx/>
              <a:buNone/>
            </a:pPr>
            <a:r>
              <a:rPr lang="en-US" altLang="en-US" sz="800"/>
              <a:t>M.D., Ph.D. </a:t>
            </a:r>
          </a:p>
          <a:p>
            <a:pPr algn="ctr" eaLnBrk="1" hangingPunct="1">
              <a:spcBef>
                <a:spcPct val="0"/>
              </a:spcBef>
              <a:buFontTx/>
              <a:buNone/>
            </a:pPr>
            <a:r>
              <a:rPr lang="en-US" altLang="en-US" sz="800"/>
              <a:t>NHGRI</a:t>
            </a:r>
          </a:p>
        </p:txBody>
      </p:sp>
      <p:pic>
        <p:nvPicPr>
          <p:cNvPr id="3082" name="Picture 31" descr="osheaj">
            <a:extLst>
              <a:ext uri="{FF2B5EF4-FFF2-40B4-BE49-F238E27FC236}">
                <a16:creationId xmlns:a16="http://schemas.microsoft.com/office/drawing/2014/main" id="{4380C9A5-43C2-490B-8072-45F2BF4ED4B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7641" r="17641" b="23323"/>
          <a:stretch>
            <a:fillRect/>
          </a:stretch>
        </p:blipFill>
        <p:spPr bwMode="auto">
          <a:xfrm>
            <a:off x="1917701" y="4997450"/>
            <a:ext cx="96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32">
            <a:extLst>
              <a:ext uri="{FF2B5EF4-FFF2-40B4-BE49-F238E27FC236}">
                <a16:creationId xmlns:a16="http://schemas.microsoft.com/office/drawing/2014/main" id="{843ADBE1-6942-4754-9451-68030F7D2F96}"/>
              </a:ext>
            </a:extLst>
          </p:cNvPr>
          <p:cNvSpPr txBox="1">
            <a:spLocks noChangeAspect="1" noChangeArrowheads="1"/>
          </p:cNvSpPr>
          <p:nvPr/>
        </p:nvSpPr>
        <p:spPr bwMode="auto">
          <a:xfrm>
            <a:off x="1790701" y="6007101"/>
            <a:ext cx="1230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John J. O’Shea, M.D.</a:t>
            </a:r>
          </a:p>
          <a:p>
            <a:pPr algn="ctr" eaLnBrk="1" hangingPunct="1">
              <a:spcBef>
                <a:spcPct val="0"/>
              </a:spcBef>
              <a:buFontTx/>
              <a:buNone/>
            </a:pPr>
            <a:r>
              <a:rPr lang="en-US" altLang="en-US" sz="800"/>
              <a:t>NIAMS  </a:t>
            </a:r>
          </a:p>
        </p:txBody>
      </p:sp>
      <p:sp>
        <p:nvSpPr>
          <p:cNvPr id="3084" name="Text Box 35">
            <a:extLst>
              <a:ext uri="{FF2B5EF4-FFF2-40B4-BE49-F238E27FC236}">
                <a16:creationId xmlns:a16="http://schemas.microsoft.com/office/drawing/2014/main" id="{0F5805BB-36A6-4C80-A14F-CA5586582926}"/>
              </a:ext>
            </a:extLst>
          </p:cNvPr>
          <p:cNvSpPr txBox="1">
            <a:spLocks noChangeAspect="1" noChangeArrowheads="1"/>
          </p:cNvSpPr>
          <p:nvPr/>
        </p:nvSpPr>
        <p:spPr bwMode="auto">
          <a:xfrm>
            <a:off x="2971801" y="2936876"/>
            <a:ext cx="10779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Mary C. Dasso, Ph.D.</a:t>
            </a:r>
          </a:p>
          <a:p>
            <a:pPr algn="ctr" eaLnBrk="1" hangingPunct="1">
              <a:spcBef>
                <a:spcPct val="0"/>
              </a:spcBef>
              <a:buFontTx/>
              <a:buNone/>
            </a:pPr>
            <a:r>
              <a:rPr lang="en-US" altLang="en-US" sz="800"/>
              <a:t>NICHD (Act.)</a:t>
            </a:r>
          </a:p>
        </p:txBody>
      </p:sp>
      <p:sp>
        <p:nvSpPr>
          <p:cNvPr id="3085" name="Text Box 42">
            <a:extLst>
              <a:ext uri="{FF2B5EF4-FFF2-40B4-BE49-F238E27FC236}">
                <a16:creationId xmlns:a16="http://schemas.microsoft.com/office/drawing/2014/main" id="{6234B087-C069-4E4D-8578-9FF3E37CE594}"/>
              </a:ext>
            </a:extLst>
          </p:cNvPr>
          <p:cNvSpPr txBox="1">
            <a:spLocks noChangeAspect="1" noChangeArrowheads="1"/>
          </p:cNvSpPr>
          <p:nvPr/>
        </p:nvSpPr>
        <p:spPr bwMode="auto">
          <a:xfrm>
            <a:off x="9461501" y="4484688"/>
            <a:ext cx="11652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
              <a:t>Amy Hauck Newman, Ph.D., NIDA (Act.)</a:t>
            </a:r>
          </a:p>
        </p:txBody>
      </p:sp>
      <p:sp>
        <p:nvSpPr>
          <p:cNvPr id="3086" name="Text Box 46">
            <a:extLst>
              <a:ext uri="{FF2B5EF4-FFF2-40B4-BE49-F238E27FC236}">
                <a16:creationId xmlns:a16="http://schemas.microsoft.com/office/drawing/2014/main" id="{587025D1-943D-44ED-ABDC-75D1EAABD989}"/>
              </a:ext>
            </a:extLst>
          </p:cNvPr>
          <p:cNvSpPr txBox="1">
            <a:spLocks noChangeAspect="1" noChangeArrowheads="1"/>
          </p:cNvSpPr>
          <p:nvPr/>
        </p:nvSpPr>
        <p:spPr bwMode="auto">
          <a:xfrm>
            <a:off x="3933826" y="6007100"/>
            <a:ext cx="12303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
              <a:t>Lorna Role, Ph.D. NINDS</a:t>
            </a:r>
          </a:p>
        </p:txBody>
      </p:sp>
      <p:sp>
        <p:nvSpPr>
          <p:cNvPr id="3087" name="Text Box 49">
            <a:extLst>
              <a:ext uri="{FF2B5EF4-FFF2-40B4-BE49-F238E27FC236}">
                <a16:creationId xmlns:a16="http://schemas.microsoft.com/office/drawing/2014/main" id="{0E85E5DB-9A47-4FC5-B34A-FC1C73C398A0}"/>
              </a:ext>
            </a:extLst>
          </p:cNvPr>
          <p:cNvSpPr txBox="1">
            <a:spLocks noChangeAspect="1" noChangeArrowheads="1"/>
          </p:cNvSpPr>
          <p:nvPr/>
        </p:nvSpPr>
        <p:spPr bwMode="auto">
          <a:xfrm>
            <a:off x="3135313" y="1125538"/>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Terri S. Armstrong, Ph.D., ANP-BC, FAAN, FAANP</a:t>
            </a:r>
          </a:p>
          <a:p>
            <a:pPr algn="ctr" eaLnBrk="1" hangingPunct="1">
              <a:spcBef>
                <a:spcPct val="0"/>
              </a:spcBef>
              <a:buFontTx/>
              <a:buNone/>
            </a:pPr>
            <a:r>
              <a:rPr lang="en-US" altLang="en-US" sz="800"/>
              <a:t>NINR (Act.)</a:t>
            </a:r>
          </a:p>
        </p:txBody>
      </p:sp>
      <p:sp>
        <p:nvSpPr>
          <p:cNvPr id="3088" name="Text Box 69">
            <a:extLst>
              <a:ext uri="{FF2B5EF4-FFF2-40B4-BE49-F238E27FC236}">
                <a16:creationId xmlns:a16="http://schemas.microsoft.com/office/drawing/2014/main" id="{039A16A4-ACE9-42AC-AD8D-1D3E130AEC92}"/>
              </a:ext>
            </a:extLst>
          </p:cNvPr>
          <p:cNvSpPr txBox="1">
            <a:spLocks noChangeAspect="1" noChangeArrowheads="1"/>
          </p:cNvSpPr>
          <p:nvPr/>
        </p:nvSpPr>
        <p:spPr bwMode="auto">
          <a:xfrm>
            <a:off x="8516938" y="110172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Steven Chanock, M.D.,</a:t>
            </a:r>
          </a:p>
          <a:p>
            <a:pPr algn="ctr" eaLnBrk="1" hangingPunct="1">
              <a:spcBef>
                <a:spcPct val="0"/>
              </a:spcBef>
              <a:buFontTx/>
              <a:buNone/>
            </a:pPr>
            <a:r>
              <a:rPr lang="en-US" altLang="en-US" sz="800"/>
              <a:t>NCI/DCEG</a:t>
            </a:r>
          </a:p>
        </p:txBody>
      </p:sp>
      <p:sp>
        <p:nvSpPr>
          <p:cNvPr id="3089" name="Text Box 70">
            <a:extLst>
              <a:ext uri="{FF2B5EF4-FFF2-40B4-BE49-F238E27FC236}">
                <a16:creationId xmlns:a16="http://schemas.microsoft.com/office/drawing/2014/main" id="{63F2C08E-1060-4142-ABAD-4E4187AAE13C}"/>
              </a:ext>
            </a:extLst>
          </p:cNvPr>
          <p:cNvSpPr txBox="1">
            <a:spLocks noChangeAspect="1" noChangeArrowheads="1"/>
          </p:cNvSpPr>
          <p:nvPr/>
        </p:nvSpPr>
        <p:spPr bwMode="auto">
          <a:xfrm>
            <a:off x="5165726" y="2909888"/>
            <a:ext cx="8223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John Gallin, M.D.</a:t>
            </a:r>
          </a:p>
          <a:p>
            <a:pPr eaLnBrk="1" hangingPunct="1">
              <a:spcBef>
                <a:spcPct val="0"/>
              </a:spcBef>
              <a:buFontTx/>
              <a:buNone/>
            </a:pPr>
            <a:r>
              <a:rPr lang="en-US" altLang="en-US" sz="800"/>
              <a:t>          CC</a:t>
            </a:r>
          </a:p>
        </p:txBody>
      </p:sp>
      <p:pic>
        <p:nvPicPr>
          <p:cNvPr id="3090" name="Picture 76" descr="Photo of John I. Gallin, M.D.">
            <a:extLst>
              <a:ext uri="{FF2B5EF4-FFF2-40B4-BE49-F238E27FC236}">
                <a16:creationId xmlns:a16="http://schemas.microsoft.com/office/drawing/2014/main" id="{D269DB67-0121-40EA-B951-50962B58A8E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3797" t="4227" r="18970" b="15094"/>
          <a:stretch>
            <a:fillRect/>
          </a:stretch>
        </p:blipFill>
        <p:spPr bwMode="auto">
          <a:xfrm>
            <a:off x="5207001" y="1905000"/>
            <a:ext cx="803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79">
            <a:extLst>
              <a:ext uri="{FF2B5EF4-FFF2-40B4-BE49-F238E27FC236}">
                <a16:creationId xmlns:a16="http://schemas.microsoft.com/office/drawing/2014/main" id="{428CD835-78F5-4E7D-A16A-B10664690615}"/>
              </a:ext>
            </a:extLst>
          </p:cNvPr>
          <p:cNvSpPr txBox="1">
            <a:spLocks noChangeAspect="1" noChangeArrowheads="1"/>
          </p:cNvSpPr>
          <p:nvPr/>
        </p:nvSpPr>
        <p:spPr bwMode="auto">
          <a:xfrm>
            <a:off x="3949700" y="4475163"/>
            <a:ext cx="1117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Richard Leapman,</a:t>
            </a:r>
          </a:p>
          <a:p>
            <a:pPr algn="ctr" eaLnBrk="1" hangingPunct="1">
              <a:spcBef>
                <a:spcPct val="0"/>
              </a:spcBef>
              <a:buFontTx/>
              <a:buNone/>
            </a:pPr>
            <a:r>
              <a:rPr lang="en-US" altLang="en-US" sz="800"/>
              <a:t> Ph.D.</a:t>
            </a:r>
          </a:p>
          <a:p>
            <a:pPr algn="ctr" eaLnBrk="1" hangingPunct="1">
              <a:spcBef>
                <a:spcPct val="0"/>
              </a:spcBef>
              <a:buFontTx/>
              <a:buNone/>
            </a:pPr>
            <a:r>
              <a:rPr lang="en-US" altLang="en-US" sz="800"/>
              <a:t>NIBIB</a:t>
            </a:r>
          </a:p>
        </p:txBody>
      </p:sp>
      <p:sp>
        <p:nvSpPr>
          <p:cNvPr id="3092" name="Text Box 83">
            <a:extLst>
              <a:ext uri="{FF2B5EF4-FFF2-40B4-BE49-F238E27FC236}">
                <a16:creationId xmlns:a16="http://schemas.microsoft.com/office/drawing/2014/main" id="{E81EE8D0-D3E4-47F9-9983-5B450D84AF0D}"/>
              </a:ext>
            </a:extLst>
          </p:cNvPr>
          <p:cNvSpPr txBox="1">
            <a:spLocks noChangeAspect="1" noChangeArrowheads="1"/>
          </p:cNvSpPr>
          <p:nvPr/>
        </p:nvSpPr>
        <p:spPr bwMode="auto">
          <a:xfrm>
            <a:off x="8423275" y="4483100"/>
            <a:ext cx="103663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Anna Napoles, </a:t>
            </a:r>
          </a:p>
          <a:p>
            <a:pPr algn="ctr" eaLnBrk="1" hangingPunct="1">
              <a:spcBef>
                <a:spcPct val="0"/>
              </a:spcBef>
              <a:buFontTx/>
              <a:buNone/>
            </a:pPr>
            <a:r>
              <a:rPr lang="en-US" altLang="en-US" sz="800"/>
              <a:t>Ph.D., M.P.H</a:t>
            </a:r>
          </a:p>
          <a:p>
            <a:pPr algn="ctr" eaLnBrk="1" hangingPunct="1">
              <a:spcBef>
                <a:spcPct val="0"/>
              </a:spcBef>
              <a:buFontTx/>
              <a:buNone/>
            </a:pPr>
            <a:r>
              <a:rPr lang="en-US" altLang="en-US" sz="800"/>
              <a:t>NIMHD</a:t>
            </a:r>
          </a:p>
        </p:txBody>
      </p:sp>
      <p:sp>
        <p:nvSpPr>
          <p:cNvPr id="3093" name="Text Box 85">
            <a:extLst>
              <a:ext uri="{FF2B5EF4-FFF2-40B4-BE49-F238E27FC236}">
                <a16:creationId xmlns:a16="http://schemas.microsoft.com/office/drawing/2014/main" id="{A585C2E0-631E-4552-8B56-2AC27C5D2AA4}"/>
              </a:ext>
            </a:extLst>
          </p:cNvPr>
          <p:cNvSpPr txBox="1">
            <a:spLocks noChangeAspect="1" noChangeArrowheads="1"/>
          </p:cNvSpPr>
          <p:nvPr/>
        </p:nvSpPr>
        <p:spPr bwMode="auto">
          <a:xfrm>
            <a:off x="7332663" y="2909889"/>
            <a:ext cx="1016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Matthew Hoffman,</a:t>
            </a:r>
          </a:p>
          <a:p>
            <a:pPr algn="ctr" eaLnBrk="1" hangingPunct="1">
              <a:spcBef>
                <a:spcPct val="0"/>
              </a:spcBef>
              <a:buFontTx/>
              <a:buNone/>
            </a:pPr>
            <a:r>
              <a:rPr lang="en-US" altLang="en-US" sz="800"/>
              <a:t>B.D.S., Ph.D. </a:t>
            </a:r>
          </a:p>
          <a:p>
            <a:pPr algn="ctr" eaLnBrk="1" hangingPunct="1">
              <a:spcBef>
                <a:spcPct val="0"/>
              </a:spcBef>
              <a:buFontTx/>
              <a:buNone/>
            </a:pPr>
            <a:r>
              <a:rPr lang="en-US" altLang="en-US" sz="800"/>
              <a:t>NIDCR</a:t>
            </a:r>
          </a:p>
        </p:txBody>
      </p:sp>
      <p:sp>
        <p:nvSpPr>
          <p:cNvPr id="3094" name="Text Box 88">
            <a:extLst>
              <a:ext uri="{FF2B5EF4-FFF2-40B4-BE49-F238E27FC236}">
                <a16:creationId xmlns:a16="http://schemas.microsoft.com/office/drawing/2014/main" id="{5023A69E-9408-4F8E-A548-C61716329555}"/>
              </a:ext>
            </a:extLst>
          </p:cNvPr>
          <p:cNvSpPr txBox="1">
            <a:spLocks noChangeAspect="1" noChangeArrowheads="1"/>
          </p:cNvSpPr>
          <p:nvPr/>
        </p:nvSpPr>
        <p:spPr bwMode="auto">
          <a:xfrm>
            <a:off x="9590089" y="1109663"/>
            <a:ext cx="9286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  Milton Corn, MD, </a:t>
            </a:r>
          </a:p>
          <a:p>
            <a:pPr algn="ctr" eaLnBrk="1" hangingPunct="1">
              <a:spcBef>
                <a:spcPct val="0"/>
              </a:spcBef>
              <a:buFontTx/>
              <a:buNone/>
            </a:pPr>
            <a:r>
              <a:rPr lang="en-US" altLang="en-US" sz="800"/>
              <a:t>NLM/LHC (Act.)</a:t>
            </a:r>
          </a:p>
        </p:txBody>
      </p:sp>
      <p:sp>
        <p:nvSpPr>
          <p:cNvPr id="3095" name="Text Box 97">
            <a:extLst>
              <a:ext uri="{FF2B5EF4-FFF2-40B4-BE49-F238E27FC236}">
                <a16:creationId xmlns:a16="http://schemas.microsoft.com/office/drawing/2014/main" id="{576DC2A0-4507-4F77-97A4-1FBF85EB40C3}"/>
              </a:ext>
            </a:extLst>
          </p:cNvPr>
          <p:cNvSpPr txBox="1">
            <a:spLocks noChangeAspect="1" noChangeArrowheads="1"/>
          </p:cNvSpPr>
          <p:nvPr/>
        </p:nvSpPr>
        <p:spPr bwMode="auto">
          <a:xfrm>
            <a:off x="7329488" y="1119188"/>
            <a:ext cx="1179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Catherine Bushnell, </a:t>
            </a:r>
          </a:p>
          <a:p>
            <a:pPr algn="ctr" eaLnBrk="1" hangingPunct="1">
              <a:spcBef>
                <a:spcPct val="0"/>
              </a:spcBef>
              <a:buFontTx/>
              <a:buNone/>
            </a:pPr>
            <a:r>
              <a:rPr lang="en-US" altLang="en-US" sz="800"/>
              <a:t>Ph.D., NCCIH</a:t>
            </a:r>
          </a:p>
        </p:txBody>
      </p:sp>
      <p:sp>
        <p:nvSpPr>
          <p:cNvPr id="3096" name="Text Box 98">
            <a:extLst>
              <a:ext uri="{FF2B5EF4-FFF2-40B4-BE49-F238E27FC236}">
                <a16:creationId xmlns:a16="http://schemas.microsoft.com/office/drawing/2014/main" id="{2AD01F63-675C-4B9B-9AF7-4134894EE10A}"/>
              </a:ext>
            </a:extLst>
          </p:cNvPr>
          <p:cNvSpPr txBox="1">
            <a:spLocks noChangeAspect="1" noChangeArrowheads="1"/>
          </p:cNvSpPr>
          <p:nvPr/>
        </p:nvSpPr>
        <p:spPr bwMode="auto">
          <a:xfrm>
            <a:off x="5146675" y="4471989"/>
            <a:ext cx="109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John R. Mascola, M.D.</a:t>
            </a:r>
          </a:p>
          <a:p>
            <a:pPr algn="ctr" eaLnBrk="1" hangingPunct="1">
              <a:spcBef>
                <a:spcPct val="0"/>
              </a:spcBef>
              <a:buFontTx/>
              <a:buNone/>
            </a:pPr>
            <a:r>
              <a:rPr lang="en-US" altLang="en-US" sz="800"/>
              <a:t>VRC       </a:t>
            </a:r>
          </a:p>
        </p:txBody>
      </p:sp>
      <p:sp>
        <p:nvSpPr>
          <p:cNvPr id="3097" name="Text Box 109">
            <a:extLst>
              <a:ext uri="{FF2B5EF4-FFF2-40B4-BE49-F238E27FC236}">
                <a16:creationId xmlns:a16="http://schemas.microsoft.com/office/drawing/2014/main" id="{73FF6D6C-BD37-4ED8-B1D4-4FA0E5EA9E3F}"/>
              </a:ext>
            </a:extLst>
          </p:cNvPr>
          <p:cNvSpPr txBox="1">
            <a:spLocks noChangeAspect="1" noChangeArrowheads="1"/>
          </p:cNvSpPr>
          <p:nvPr/>
        </p:nvSpPr>
        <p:spPr bwMode="auto">
          <a:xfrm>
            <a:off x="7318375" y="6034088"/>
            <a:ext cx="10366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
              <a:t>Darryl Zeldin, M.D. NIEHS</a:t>
            </a:r>
          </a:p>
        </p:txBody>
      </p:sp>
      <p:sp>
        <p:nvSpPr>
          <p:cNvPr id="3098" name="Text Box 111">
            <a:extLst>
              <a:ext uri="{FF2B5EF4-FFF2-40B4-BE49-F238E27FC236}">
                <a16:creationId xmlns:a16="http://schemas.microsoft.com/office/drawing/2014/main" id="{BF7CA336-519F-4761-ADD7-E08894FF0D31}"/>
              </a:ext>
            </a:extLst>
          </p:cNvPr>
          <p:cNvSpPr txBox="1">
            <a:spLocks noChangeAspect="1" noChangeArrowheads="1"/>
          </p:cNvSpPr>
          <p:nvPr/>
        </p:nvSpPr>
        <p:spPr bwMode="auto">
          <a:xfrm>
            <a:off x="1882776" y="2962275"/>
            <a:ext cx="11652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
              <a:t> William Dahut, M.D.       NCI /CCR (Clin)</a:t>
            </a:r>
          </a:p>
        </p:txBody>
      </p:sp>
      <p:sp>
        <p:nvSpPr>
          <p:cNvPr id="3099" name="Text Box 114">
            <a:extLst>
              <a:ext uri="{FF2B5EF4-FFF2-40B4-BE49-F238E27FC236}">
                <a16:creationId xmlns:a16="http://schemas.microsoft.com/office/drawing/2014/main" id="{939CB95D-037B-4DC5-9908-BD9DA0A2F124}"/>
              </a:ext>
            </a:extLst>
          </p:cNvPr>
          <p:cNvSpPr txBox="1">
            <a:spLocks noChangeAspect="1" noChangeArrowheads="1"/>
          </p:cNvSpPr>
          <p:nvPr/>
        </p:nvSpPr>
        <p:spPr bwMode="auto">
          <a:xfrm>
            <a:off x="6146801" y="2916239"/>
            <a:ext cx="11715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Andrew Griffith,</a:t>
            </a:r>
          </a:p>
          <a:p>
            <a:pPr algn="ctr" eaLnBrk="1" hangingPunct="1">
              <a:spcBef>
                <a:spcPct val="0"/>
              </a:spcBef>
              <a:buFontTx/>
              <a:buNone/>
            </a:pPr>
            <a:r>
              <a:rPr lang="en-US" altLang="en-US" sz="800"/>
              <a:t> M.D., Ph.D. </a:t>
            </a:r>
          </a:p>
          <a:p>
            <a:pPr algn="ctr" eaLnBrk="1" hangingPunct="1">
              <a:spcBef>
                <a:spcPct val="0"/>
              </a:spcBef>
              <a:buFontTx/>
              <a:buNone/>
            </a:pPr>
            <a:r>
              <a:rPr lang="en-US" altLang="en-US" sz="800"/>
              <a:t>NIDCD</a:t>
            </a:r>
          </a:p>
        </p:txBody>
      </p:sp>
      <p:pic>
        <p:nvPicPr>
          <p:cNvPr id="3100" name="Picture 116" descr="Andrew J. Griffith, Ph.D., M.D.">
            <a:extLst>
              <a:ext uri="{FF2B5EF4-FFF2-40B4-BE49-F238E27FC236}">
                <a16:creationId xmlns:a16="http://schemas.microsoft.com/office/drawing/2014/main" id="{FD6077D6-9A59-4B98-9B4A-B1B99CE73C4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5371"/>
          <a:stretch>
            <a:fillRect/>
          </a:stretch>
        </p:blipFill>
        <p:spPr bwMode="auto">
          <a:xfrm>
            <a:off x="6245225" y="1905000"/>
            <a:ext cx="8651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129" descr="kastnerd">
            <a:extLst>
              <a:ext uri="{FF2B5EF4-FFF2-40B4-BE49-F238E27FC236}">
                <a16:creationId xmlns:a16="http://schemas.microsoft.com/office/drawing/2014/main" id="{51206B49-1F2F-40DB-80A4-E414249E892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b="4546"/>
          <a:stretch>
            <a:fillRect/>
          </a:stretch>
        </p:blipFill>
        <p:spPr bwMode="auto">
          <a:xfrm>
            <a:off x="9626601" y="1878013"/>
            <a:ext cx="765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Text Box 132">
            <a:extLst>
              <a:ext uri="{FF2B5EF4-FFF2-40B4-BE49-F238E27FC236}">
                <a16:creationId xmlns:a16="http://schemas.microsoft.com/office/drawing/2014/main" id="{1E014ED0-D007-48F8-91B8-946385DA6B8C}"/>
              </a:ext>
            </a:extLst>
          </p:cNvPr>
          <p:cNvSpPr txBox="1">
            <a:spLocks noChangeAspect="1" noChangeArrowheads="1"/>
          </p:cNvSpPr>
          <p:nvPr/>
        </p:nvSpPr>
        <p:spPr bwMode="auto">
          <a:xfrm>
            <a:off x="5340351" y="1147764"/>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Andy Baxevanis,</a:t>
            </a:r>
          </a:p>
          <a:p>
            <a:pPr algn="ctr" eaLnBrk="1" hangingPunct="1">
              <a:spcBef>
                <a:spcPct val="0"/>
              </a:spcBef>
              <a:buFontTx/>
              <a:buNone/>
            </a:pPr>
            <a:r>
              <a:rPr lang="en-US" altLang="en-US" sz="800"/>
              <a:t>Ph.D. CIT (Act.)</a:t>
            </a:r>
          </a:p>
        </p:txBody>
      </p:sp>
      <p:pic>
        <p:nvPicPr>
          <p:cNvPr id="3103" name="Picture 133" descr="luigiferrucci">
            <a:extLst>
              <a:ext uri="{FF2B5EF4-FFF2-40B4-BE49-F238E27FC236}">
                <a16:creationId xmlns:a16="http://schemas.microsoft.com/office/drawing/2014/main" id="{9F0C399F-0922-487C-B6AC-1EBEBE64A0DF}"/>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l="5371" r="10741" b="25745"/>
          <a:stretch>
            <a:fillRect/>
          </a:stretch>
        </p:blipFill>
        <p:spPr bwMode="auto">
          <a:xfrm>
            <a:off x="4171951" y="1911350"/>
            <a:ext cx="785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Text Box 135">
            <a:extLst>
              <a:ext uri="{FF2B5EF4-FFF2-40B4-BE49-F238E27FC236}">
                <a16:creationId xmlns:a16="http://schemas.microsoft.com/office/drawing/2014/main" id="{77F4969F-A067-444A-B41E-2C62DB22ADE7}"/>
              </a:ext>
            </a:extLst>
          </p:cNvPr>
          <p:cNvSpPr txBox="1">
            <a:spLocks noChangeAspect="1" noChangeArrowheads="1"/>
          </p:cNvSpPr>
          <p:nvPr/>
        </p:nvSpPr>
        <p:spPr bwMode="auto">
          <a:xfrm>
            <a:off x="6207125" y="6019800"/>
            <a:ext cx="1016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Anton Simeonov</a:t>
            </a:r>
          </a:p>
          <a:p>
            <a:pPr algn="ctr" eaLnBrk="1" hangingPunct="1">
              <a:spcBef>
                <a:spcPct val="0"/>
              </a:spcBef>
              <a:buFontTx/>
              <a:buNone/>
            </a:pPr>
            <a:r>
              <a:rPr lang="en-US" altLang="en-US" sz="800"/>
              <a:t>Ph.D., NCATS</a:t>
            </a:r>
          </a:p>
        </p:txBody>
      </p:sp>
      <p:sp>
        <p:nvSpPr>
          <p:cNvPr id="3105" name="Text Box 137">
            <a:extLst>
              <a:ext uri="{FF2B5EF4-FFF2-40B4-BE49-F238E27FC236}">
                <a16:creationId xmlns:a16="http://schemas.microsoft.com/office/drawing/2014/main" id="{5CEBF245-DE67-4951-BBD0-60E409FF276A}"/>
              </a:ext>
            </a:extLst>
          </p:cNvPr>
          <p:cNvSpPr txBox="1">
            <a:spLocks noChangeAspect="1" noChangeArrowheads="1"/>
          </p:cNvSpPr>
          <p:nvPr/>
        </p:nvSpPr>
        <p:spPr bwMode="auto">
          <a:xfrm>
            <a:off x="2932113" y="6011863"/>
            <a:ext cx="11731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  Jim Ostell, Ph.D.</a:t>
            </a:r>
          </a:p>
          <a:p>
            <a:pPr algn="ctr" eaLnBrk="1" hangingPunct="1">
              <a:spcBef>
                <a:spcPct val="0"/>
              </a:spcBef>
              <a:buFontTx/>
              <a:buNone/>
            </a:pPr>
            <a:r>
              <a:rPr lang="en-US" altLang="en-US" sz="800"/>
              <a:t>NCBI/NLM (Act.)</a:t>
            </a:r>
          </a:p>
        </p:txBody>
      </p:sp>
      <p:pic>
        <p:nvPicPr>
          <p:cNvPr id="3106" name="Picture 143" descr="zeldin">
            <a:extLst>
              <a:ext uri="{FF2B5EF4-FFF2-40B4-BE49-F238E27FC236}">
                <a16:creationId xmlns:a16="http://schemas.microsoft.com/office/drawing/2014/main" id="{F3827F67-02A1-4887-B3E0-D099D4FFD2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5689" y="5026025"/>
            <a:ext cx="7318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146" descr="KrausePhoto">
            <a:extLst>
              <a:ext uri="{FF2B5EF4-FFF2-40B4-BE49-F238E27FC236}">
                <a16:creationId xmlns:a16="http://schemas.microsoft.com/office/drawing/2014/main" id="{322DB9EC-4F8E-461C-943C-9AFD526089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3225" t="4683" r="9306" b="10927"/>
          <a:stretch>
            <a:fillRect/>
          </a:stretch>
        </p:blipFill>
        <p:spPr bwMode="auto">
          <a:xfrm>
            <a:off x="2016125" y="34544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148" descr="Susan amara NIMH">
            <a:extLst>
              <a:ext uri="{FF2B5EF4-FFF2-40B4-BE49-F238E27FC236}">
                <a16:creationId xmlns:a16="http://schemas.microsoft.com/office/drawing/2014/main" id="{7849EBB3-AAE4-428F-99F9-824DF9702C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1838" y="180975"/>
            <a:ext cx="11160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149" descr="Bushnell">
            <a:extLst>
              <a:ext uri="{FF2B5EF4-FFF2-40B4-BE49-F238E27FC236}">
                <a16:creationId xmlns:a16="http://schemas.microsoft.com/office/drawing/2014/main" id="{2A93C4F7-B476-49B5-B54B-9AB1B62096B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27925" y="160338"/>
            <a:ext cx="795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152">
            <a:extLst>
              <a:ext uri="{FF2B5EF4-FFF2-40B4-BE49-F238E27FC236}">
                <a16:creationId xmlns:a16="http://schemas.microsoft.com/office/drawing/2014/main" id="{B8652EF4-B21B-4CBE-B6E3-8BDE6121CA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5414" y="3467100"/>
            <a:ext cx="865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154" descr="Stephen J. Chanock, M.D.">
            <a:extLst>
              <a:ext uri="{FF2B5EF4-FFF2-40B4-BE49-F238E27FC236}">
                <a16:creationId xmlns:a16="http://schemas.microsoft.com/office/drawing/2014/main" id="{6E7B72C8-4C85-4C46-A927-3DAC0132D4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72489" y="165100"/>
            <a:ext cx="10429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Text Box 63">
            <a:extLst>
              <a:ext uri="{FF2B5EF4-FFF2-40B4-BE49-F238E27FC236}">
                <a16:creationId xmlns:a16="http://schemas.microsoft.com/office/drawing/2014/main" id="{3B06FF15-C6B8-4CF3-A3CD-D55FDC8CF979}"/>
              </a:ext>
            </a:extLst>
          </p:cNvPr>
          <p:cNvSpPr txBox="1">
            <a:spLocks noChangeArrowheads="1"/>
          </p:cNvSpPr>
          <p:nvPr/>
        </p:nvSpPr>
        <p:spPr bwMode="auto">
          <a:xfrm>
            <a:off x="6319838" y="1117601"/>
            <a:ext cx="11795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Brian Berridge, </a:t>
            </a:r>
          </a:p>
          <a:p>
            <a:pPr algn="ctr" eaLnBrk="1" hangingPunct="1">
              <a:spcBef>
                <a:spcPct val="0"/>
              </a:spcBef>
              <a:buFontTx/>
              <a:buNone/>
            </a:pPr>
            <a:r>
              <a:rPr lang="en-US" altLang="en-US" sz="800"/>
              <a:t>DVM, Ph.D., DACVP </a:t>
            </a:r>
          </a:p>
          <a:p>
            <a:pPr algn="ctr" eaLnBrk="1" hangingPunct="1">
              <a:spcBef>
                <a:spcPct val="0"/>
              </a:spcBef>
              <a:buFontTx/>
              <a:buNone/>
            </a:pPr>
            <a:r>
              <a:rPr lang="en-US" altLang="en-US" sz="800"/>
              <a:t>NIEHS/DNTP</a:t>
            </a:r>
          </a:p>
        </p:txBody>
      </p:sp>
      <p:pic>
        <p:nvPicPr>
          <p:cNvPr id="3113" name="Picture 64" descr="kunos02">
            <a:extLst>
              <a:ext uri="{FF2B5EF4-FFF2-40B4-BE49-F238E27FC236}">
                <a16:creationId xmlns:a16="http://schemas.microsoft.com/office/drawing/2014/main" id="{E427BB66-9E06-4E18-9251-EC4584EDC1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1603" t="1920" r="8447" b="14122"/>
          <a:stretch>
            <a:fillRect/>
          </a:stretch>
        </p:blipFill>
        <p:spPr bwMode="auto">
          <a:xfrm>
            <a:off x="3041650" y="3475038"/>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
            <a:extLst>
              <a:ext uri="{FF2B5EF4-FFF2-40B4-BE49-F238E27FC236}">
                <a16:creationId xmlns:a16="http://schemas.microsoft.com/office/drawing/2014/main" id="{A6A0F26C-5364-4806-A863-7306E0D7DFC9}"/>
              </a:ext>
            </a:extLst>
          </p:cNvPr>
          <p:cNvPicPr>
            <a:picLocks noChangeAspect="1"/>
          </p:cNvPicPr>
          <p:nvPr/>
        </p:nvPicPr>
        <p:blipFill>
          <a:blip r:embed="rId15">
            <a:extLst>
              <a:ext uri="{28A0092B-C50C-407E-A947-70E740481C1C}">
                <a14:useLocalDpi xmlns:a14="http://schemas.microsoft.com/office/drawing/2010/main" val="0"/>
              </a:ext>
            </a:extLst>
          </a:blip>
          <a:srcRect l="7513" r="9833" b="29033"/>
          <a:stretch>
            <a:fillRect/>
          </a:stretch>
        </p:blipFill>
        <p:spPr bwMode="auto">
          <a:xfrm>
            <a:off x="4343400" y="179388"/>
            <a:ext cx="793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5" name="TextBox 1">
            <a:extLst>
              <a:ext uri="{FF2B5EF4-FFF2-40B4-BE49-F238E27FC236}">
                <a16:creationId xmlns:a16="http://schemas.microsoft.com/office/drawing/2014/main" id="{E6F054CB-A9D7-4141-8095-99EE4773AE92}"/>
              </a:ext>
            </a:extLst>
          </p:cNvPr>
          <p:cNvSpPr txBox="1">
            <a:spLocks noChangeArrowheads="1"/>
          </p:cNvSpPr>
          <p:nvPr/>
        </p:nvSpPr>
        <p:spPr bwMode="auto">
          <a:xfrm>
            <a:off x="8567739" y="5189538"/>
            <a:ext cx="168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SDs</a:t>
            </a:r>
          </a:p>
          <a:p>
            <a:pPr algn="ctr" eaLnBrk="1" hangingPunct="1">
              <a:spcBef>
                <a:spcPct val="0"/>
              </a:spcBef>
              <a:buFontTx/>
              <a:buNone/>
            </a:pPr>
            <a:r>
              <a:rPr lang="en-US" altLang="en-US" sz="1800"/>
              <a:t>February 2020</a:t>
            </a:r>
          </a:p>
        </p:txBody>
      </p:sp>
      <p:pic>
        <p:nvPicPr>
          <p:cNvPr id="3116" name="Picture 67">
            <a:extLst>
              <a:ext uri="{FF2B5EF4-FFF2-40B4-BE49-F238E27FC236}">
                <a16:creationId xmlns:a16="http://schemas.microsoft.com/office/drawing/2014/main" id="{D93403A9-FDA7-4DD1-9F08-892984D20F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56350" y="5038725"/>
            <a:ext cx="730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17" name="Text Box 4">
            <a:extLst>
              <a:ext uri="{FF2B5EF4-FFF2-40B4-BE49-F238E27FC236}">
                <a16:creationId xmlns:a16="http://schemas.microsoft.com/office/drawing/2014/main" id="{38E017C5-F758-4E66-AFB2-255F7A011B44}"/>
              </a:ext>
            </a:extLst>
          </p:cNvPr>
          <p:cNvSpPr txBox="1">
            <a:spLocks noChangeAspect="1" noChangeArrowheads="1"/>
          </p:cNvSpPr>
          <p:nvPr/>
        </p:nvSpPr>
        <p:spPr bwMode="auto">
          <a:xfrm>
            <a:off x="8366125" y="2906713"/>
            <a:ext cx="115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Steven Holland, M.D</a:t>
            </a:r>
          </a:p>
          <a:p>
            <a:pPr algn="ctr" eaLnBrk="1" hangingPunct="1">
              <a:spcBef>
                <a:spcPct val="0"/>
              </a:spcBef>
              <a:buFontTx/>
              <a:buNone/>
            </a:pPr>
            <a:r>
              <a:rPr lang="en-US" altLang="en-US" sz="800"/>
              <a:t>NIAID </a:t>
            </a:r>
          </a:p>
        </p:txBody>
      </p:sp>
      <p:pic>
        <p:nvPicPr>
          <p:cNvPr id="3118" name="Picture 66">
            <a:extLst>
              <a:ext uri="{FF2B5EF4-FFF2-40B4-BE49-F238E27FC236}">
                <a16:creationId xmlns:a16="http://schemas.microsoft.com/office/drawing/2014/main" id="{AAD5E2D8-A23F-44D5-844D-CA2E3E16741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70625" y="3482975"/>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1">
            <a:extLst>
              <a:ext uri="{FF2B5EF4-FFF2-40B4-BE49-F238E27FC236}">
                <a16:creationId xmlns:a16="http://schemas.microsoft.com/office/drawing/2014/main" id="{A1CBA002-7CCC-4778-BDC2-D6F0A37DE528}"/>
              </a:ext>
            </a:extLst>
          </p:cNvPr>
          <p:cNvPicPr>
            <a:picLocks noChangeAspect="1"/>
          </p:cNvPicPr>
          <p:nvPr/>
        </p:nvPicPr>
        <p:blipFill>
          <a:blip r:embed="rId18" cstate="print">
            <a:extLst>
              <a:ext uri="{28A0092B-C50C-407E-A947-70E740481C1C}">
                <a14:useLocalDpi xmlns:a14="http://schemas.microsoft.com/office/drawing/2010/main" val="0"/>
              </a:ext>
            </a:extLst>
          </a:blip>
          <a:srcRect l="12846" r="12154" b="18465"/>
          <a:stretch>
            <a:fillRect/>
          </a:stretch>
        </p:blipFill>
        <p:spPr bwMode="auto">
          <a:xfrm>
            <a:off x="2006600" y="1920875"/>
            <a:ext cx="8397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0" name="TextBox 2">
            <a:extLst>
              <a:ext uri="{FF2B5EF4-FFF2-40B4-BE49-F238E27FC236}">
                <a16:creationId xmlns:a16="http://schemas.microsoft.com/office/drawing/2014/main" id="{331E2A49-9010-4FEF-8244-067F31D4AD85}"/>
              </a:ext>
            </a:extLst>
          </p:cNvPr>
          <p:cNvSpPr txBox="1">
            <a:spLocks noChangeArrowheads="1"/>
          </p:cNvSpPr>
          <p:nvPr/>
        </p:nvSpPr>
        <p:spPr bwMode="auto">
          <a:xfrm>
            <a:off x="7259639" y="4479925"/>
            <a:ext cx="1023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a:t>Tom Misteli, Ph.D.</a:t>
            </a:r>
          </a:p>
          <a:p>
            <a:pPr algn="ctr" eaLnBrk="1" hangingPunct="1">
              <a:spcBef>
                <a:spcPct val="0"/>
              </a:spcBef>
              <a:buFontTx/>
              <a:buNone/>
            </a:pPr>
            <a:r>
              <a:rPr lang="en-US" altLang="en-US" sz="800"/>
              <a:t>NCI/CCR</a:t>
            </a:r>
          </a:p>
        </p:txBody>
      </p:sp>
      <p:pic>
        <p:nvPicPr>
          <p:cNvPr id="3121" name="Picture 64">
            <a:extLst>
              <a:ext uri="{FF2B5EF4-FFF2-40B4-BE49-F238E27FC236}">
                <a16:creationId xmlns:a16="http://schemas.microsoft.com/office/drawing/2014/main" id="{29A4B818-2D98-4D4C-A986-3693CC2DB32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02500" y="34925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66">
            <a:extLst>
              <a:ext uri="{FF2B5EF4-FFF2-40B4-BE49-F238E27FC236}">
                <a16:creationId xmlns:a16="http://schemas.microsoft.com/office/drawing/2014/main" id="{0F9BBF96-A9DF-4D74-A214-CD72EE05434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15350" y="1905000"/>
            <a:ext cx="80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 name="AutoShape 66">
            <a:extLst>
              <a:ext uri="{FF2B5EF4-FFF2-40B4-BE49-F238E27FC236}">
                <a16:creationId xmlns:a16="http://schemas.microsoft.com/office/drawing/2014/main" id="{BEBE6F25-1118-473B-857E-C27C33CAD62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3124" name="Picture 2">
            <a:extLst>
              <a:ext uri="{FF2B5EF4-FFF2-40B4-BE49-F238E27FC236}">
                <a16:creationId xmlns:a16="http://schemas.microsoft.com/office/drawing/2014/main" id="{8BCBC595-12ED-491F-BA5F-E55CCC118929}"/>
              </a:ext>
            </a:extLst>
          </p:cNvPr>
          <p:cNvPicPr>
            <a:picLocks noChangeAspect="1"/>
          </p:cNvPicPr>
          <p:nvPr/>
        </p:nvPicPr>
        <p:blipFill>
          <a:blip r:embed="rId21" cstate="print">
            <a:extLst>
              <a:ext uri="{28A0092B-C50C-407E-A947-70E740481C1C}">
                <a14:useLocalDpi xmlns:a14="http://schemas.microsoft.com/office/drawing/2010/main" val="0"/>
              </a:ext>
            </a:extLst>
          </a:blip>
          <a:srcRect b="14989"/>
          <a:stretch>
            <a:fillRect/>
          </a:stretch>
        </p:blipFill>
        <p:spPr bwMode="auto">
          <a:xfrm>
            <a:off x="8540750" y="3492500"/>
            <a:ext cx="801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3">
            <a:extLst>
              <a:ext uri="{FF2B5EF4-FFF2-40B4-BE49-F238E27FC236}">
                <a16:creationId xmlns:a16="http://schemas.microsoft.com/office/drawing/2014/main" id="{D75921A8-2E43-4B20-9048-F33B0F7A7A1E}"/>
              </a:ext>
            </a:extLst>
          </p:cNvPr>
          <p:cNvPicPr>
            <a:picLocks noChangeAspect="1"/>
          </p:cNvPicPr>
          <p:nvPr/>
        </p:nvPicPr>
        <p:blipFill>
          <a:blip r:embed="rId22" cstate="print">
            <a:extLst>
              <a:ext uri="{28A0092B-C50C-407E-A947-70E740481C1C}">
                <a14:useLocalDpi xmlns:a14="http://schemas.microsoft.com/office/drawing/2010/main" val="0"/>
              </a:ext>
            </a:extLst>
          </a:blip>
          <a:srcRect t="4256" b="-2"/>
          <a:stretch>
            <a:fillRect/>
          </a:stretch>
        </p:blipFill>
        <p:spPr bwMode="auto">
          <a:xfrm>
            <a:off x="3162300" y="5013325"/>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1">
            <a:extLst>
              <a:ext uri="{FF2B5EF4-FFF2-40B4-BE49-F238E27FC236}">
                <a16:creationId xmlns:a16="http://schemas.microsoft.com/office/drawing/2014/main" id="{84BCE9DC-4DFC-4FAE-9728-D2B16F216AF3}"/>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456363" y="1793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Picture 1">
            <a:extLst>
              <a:ext uri="{FF2B5EF4-FFF2-40B4-BE49-F238E27FC236}">
                <a16:creationId xmlns:a16="http://schemas.microsoft.com/office/drawing/2014/main" id="{798953AA-A935-45CD-BC5D-169B9998969F}"/>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370763" y="1905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Picture 1">
            <a:extLst>
              <a:ext uri="{FF2B5EF4-FFF2-40B4-BE49-F238E27FC236}">
                <a16:creationId xmlns:a16="http://schemas.microsoft.com/office/drawing/2014/main" id="{FCF26B2A-91D5-4D86-824F-EF7ECA3855C3}"/>
              </a:ext>
            </a:extLst>
          </p:cNvPr>
          <p:cNvPicPr>
            <a:picLocks noChangeAspect="1"/>
          </p:cNvPicPr>
          <p:nvPr/>
        </p:nvPicPr>
        <p:blipFill>
          <a:blip r:embed="rId25">
            <a:extLst>
              <a:ext uri="{28A0092B-C50C-407E-A947-70E740481C1C}">
                <a14:useLocalDpi xmlns:a14="http://schemas.microsoft.com/office/drawing/2010/main" val="0"/>
              </a:ext>
            </a:extLst>
          </a:blip>
          <a:srcRect l="29073" t="-996" r="6436" b="50034"/>
          <a:stretch>
            <a:fillRect/>
          </a:stretch>
        </p:blipFill>
        <p:spPr bwMode="auto">
          <a:xfrm>
            <a:off x="4048126" y="3452813"/>
            <a:ext cx="930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1">
            <a:extLst>
              <a:ext uri="{FF2B5EF4-FFF2-40B4-BE49-F238E27FC236}">
                <a16:creationId xmlns:a16="http://schemas.microsoft.com/office/drawing/2014/main" id="{2E14523F-5668-4291-8F26-371FA29A8DF3}"/>
              </a:ext>
            </a:extLst>
          </p:cNvPr>
          <p:cNvPicPr>
            <a:picLocks noChangeAspect="1"/>
          </p:cNvPicPr>
          <p:nvPr/>
        </p:nvPicPr>
        <p:blipFill>
          <a:blip r:embed="rId26">
            <a:extLst>
              <a:ext uri="{28A0092B-C50C-407E-A947-70E740481C1C}">
                <a14:useLocalDpi xmlns:a14="http://schemas.microsoft.com/office/drawing/2010/main" val="0"/>
              </a:ext>
            </a:extLst>
          </a:blip>
          <a:srcRect l="11212" t="5020" r="11212" b="33936"/>
          <a:stretch>
            <a:fillRect/>
          </a:stretch>
        </p:blipFill>
        <p:spPr bwMode="auto">
          <a:xfrm>
            <a:off x="9644064" y="160338"/>
            <a:ext cx="7699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1">
            <a:extLst>
              <a:ext uri="{FF2B5EF4-FFF2-40B4-BE49-F238E27FC236}">
                <a16:creationId xmlns:a16="http://schemas.microsoft.com/office/drawing/2014/main" id="{37FE65F7-21EC-45A9-9293-FD816D2329FB}"/>
              </a:ext>
            </a:extLst>
          </p:cNvPr>
          <p:cNvPicPr>
            <a:picLocks noChangeAspect="1"/>
          </p:cNvPicPr>
          <p:nvPr/>
        </p:nvPicPr>
        <p:blipFill>
          <a:blip r:embed="rId27" cstate="print">
            <a:extLst>
              <a:ext uri="{28A0092B-C50C-407E-A947-70E740481C1C}">
                <a14:useLocalDpi xmlns:a14="http://schemas.microsoft.com/office/drawing/2010/main" val="0"/>
              </a:ext>
            </a:extLst>
          </a:blip>
          <a:srcRect l="2000" t="2" r="6000" b="18332"/>
          <a:stretch>
            <a:fillRect/>
          </a:stretch>
        </p:blipFill>
        <p:spPr bwMode="auto">
          <a:xfrm>
            <a:off x="4162426" y="5013325"/>
            <a:ext cx="735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Picture 2">
            <a:extLst>
              <a:ext uri="{FF2B5EF4-FFF2-40B4-BE49-F238E27FC236}">
                <a16:creationId xmlns:a16="http://schemas.microsoft.com/office/drawing/2014/main" id="{8C0E16B8-E228-4A96-BCB2-F9DDCA99FD59}"/>
              </a:ext>
            </a:extLst>
          </p:cNvPr>
          <p:cNvPicPr>
            <a:picLocks noChangeAspect="1"/>
          </p:cNvPicPr>
          <p:nvPr/>
        </p:nvPicPr>
        <p:blipFill>
          <a:blip r:embed="rId28" cstate="print">
            <a:extLst>
              <a:ext uri="{28A0092B-C50C-407E-A947-70E740481C1C}">
                <a14:useLocalDpi xmlns:a14="http://schemas.microsoft.com/office/drawing/2010/main" val="0"/>
              </a:ext>
            </a:extLst>
          </a:blip>
          <a:srcRect l="6364" t="1514" r="6364" b="20911"/>
          <a:stretch>
            <a:fillRect/>
          </a:stretch>
        </p:blipFill>
        <p:spPr bwMode="auto">
          <a:xfrm>
            <a:off x="9615488" y="3505200"/>
            <a:ext cx="754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Picture 1">
            <a:extLst>
              <a:ext uri="{FF2B5EF4-FFF2-40B4-BE49-F238E27FC236}">
                <a16:creationId xmlns:a16="http://schemas.microsoft.com/office/drawing/2014/main" id="{1C352006-54EE-4B59-BE91-303DEEEA4FD8}"/>
              </a:ext>
            </a:extLst>
          </p:cNvPr>
          <p:cNvPicPr>
            <a:picLocks noChangeAspect="1"/>
          </p:cNvPicPr>
          <p:nvPr/>
        </p:nvPicPr>
        <p:blipFill>
          <a:blip r:embed="rId29">
            <a:extLst>
              <a:ext uri="{28A0092B-C50C-407E-A947-70E740481C1C}">
                <a14:useLocalDpi xmlns:a14="http://schemas.microsoft.com/office/drawing/2010/main" val="0"/>
              </a:ext>
            </a:extLst>
          </a:blip>
          <a:srcRect l="13492" r="10318" b="16667"/>
          <a:stretch>
            <a:fillRect/>
          </a:stretch>
        </p:blipFill>
        <p:spPr bwMode="auto">
          <a:xfrm>
            <a:off x="5289550" y="179388"/>
            <a:ext cx="998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Picture 1">
            <a:extLst>
              <a:ext uri="{FF2B5EF4-FFF2-40B4-BE49-F238E27FC236}">
                <a16:creationId xmlns:a16="http://schemas.microsoft.com/office/drawing/2014/main" id="{183949C2-D809-4217-8C89-3F922F298D01}"/>
              </a:ext>
            </a:extLst>
          </p:cNvPr>
          <p:cNvPicPr>
            <a:picLocks noChangeAspect="1"/>
          </p:cNvPicPr>
          <p:nvPr/>
        </p:nvPicPr>
        <p:blipFill>
          <a:blip r:embed="rId30" cstate="print">
            <a:extLst>
              <a:ext uri="{28A0092B-C50C-407E-A947-70E740481C1C}">
                <a14:useLocalDpi xmlns:a14="http://schemas.microsoft.com/office/drawing/2010/main" val="0"/>
              </a:ext>
            </a:extLst>
          </a:blip>
          <a:srcRect l="4167" t="7777" r="6944" b="7777"/>
          <a:stretch>
            <a:fillRect/>
          </a:stretch>
        </p:blipFill>
        <p:spPr bwMode="auto">
          <a:xfrm>
            <a:off x="5287964" y="5038725"/>
            <a:ext cx="7699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1">
            <a:extLst>
              <a:ext uri="{FF2B5EF4-FFF2-40B4-BE49-F238E27FC236}">
                <a16:creationId xmlns:a16="http://schemas.microsoft.com/office/drawing/2014/main" id="{BCFC80E1-FCE3-4D63-A600-8E928D3632B8}"/>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l="17625" t="7132" r="7458" b="21606"/>
          <a:stretch>
            <a:fillRect/>
          </a:stretch>
        </p:blipFill>
        <p:spPr bwMode="auto">
          <a:xfrm>
            <a:off x="3130551" y="1905000"/>
            <a:ext cx="790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5" name="Picture 2">
            <a:extLst>
              <a:ext uri="{FF2B5EF4-FFF2-40B4-BE49-F238E27FC236}">
                <a16:creationId xmlns:a16="http://schemas.microsoft.com/office/drawing/2014/main" id="{B4E81B18-DD96-48F7-9ED8-67588B4887EF}"/>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259138" y="179388"/>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415636" y="-76205"/>
            <a:ext cx="11166764" cy="1198418"/>
          </a:xfrm>
        </p:spPr>
        <p:txBody>
          <a:bodyPr/>
          <a:lstStyle/>
          <a:p>
            <a:pPr algn="ctr"/>
            <a:r>
              <a:rPr lang="en-US" altLang="en-US" dirty="0">
                <a:solidFill>
                  <a:schemeClr val="tx1"/>
                </a:solidFill>
                <a:ea typeface="ＭＳ Ｐゴシック" panose="020B0600070205080204" pitchFamily="34" charset="-128"/>
              </a:rPr>
              <a:t>Criteria for Scientific Review of Intramural Research </a:t>
            </a:r>
            <a:endParaRPr lang="en-US" altLang="en-US" dirty="0">
              <a:ea typeface="ＭＳ Ｐゴシック" panose="020B0600070205080204" pitchFamily="34" charset="-128"/>
            </a:endParaRPr>
          </a:p>
        </p:txBody>
      </p:sp>
      <p:sp>
        <p:nvSpPr>
          <p:cNvPr id="16387" name="Rectangle 3"/>
          <p:cNvSpPr>
            <a:spLocks noGrp="1"/>
          </p:cNvSpPr>
          <p:nvPr>
            <p:ph type="body" idx="4294967295"/>
          </p:nvPr>
        </p:nvSpPr>
        <p:spPr>
          <a:xfrm>
            <a:off x="609600" y="1073725"/>
            <a:ext cx="11028218" cy="4038600"/>
          </a:xfrm>
        </p:spPr>
        <p:txBody>
          <a:bodyPr/>
          <a:lstStyle/>
          <a:p>
            <a:pPr>
              <a:lnSpc>
                <a:spcPct val="90000"/>
              </a:lnSpc>
            </a:pPr>
            <a:r>
              <a:rPr lang="en-US" altLang="en-US" b="1" dirty="0">
                <a:ea typeface="ＭＳ Ｐゴシック" panose="020B0600070205080204" pitchFamily="34" charset="-128"/>
              </a:rPr>
              <a:t>Significance </a:t>
            </a:r>
            <a:r>
              <a:rPr lang="en-US" altLang="en-US" dirty="0">
                <a:ea typeface="ＭＳ Ｐゴシック" panose="020B0600070205080204" pitchFamily="34" charset="-128"/>
              </a:rPr>
              <a:t>[Is the PI studying an important problem?]</a:t>
            </a:r>
          </a:p>
          <a:p>
            <a:pPr>
              <a:lnSpc>
                <a:spcPct val="90000"/>
              </a:lnSpc>
            </a:pPr>
            <a:endParaRPr lang="en-US" altLang="en-US" sz="800" dirty="0">
              <a:ea typeface="ＭＳ Ｐゴシック" panose="020B0600070205080204" pitchFamily="34" charset="-128"/>
            </a:endParaRPr>
          </a:p>
          <a:p>
            <a:pPr>
              <a:lnSpc>
                <a:spcPct val="90000"/>
              </a:lnSpc>
            </a:pPr>
            <a:r>
              <a:rPr lang="en-US" altLang="en-US" b="1" dirty="0">
                <a:ea typeface="ＭＳ Ｐゴシック" panose="020B0600070205080204" pitchFamily="34" charset="-128"/>
              </a:rPr>
              <a:t>Approach </a:t>
            </a:r>
            <a:r>
              <a:rPr lang="en-US" altLang="en-US" dirty="0">
                <a:ea typeface="ＭＳ Ｐゴシック" panose="020B0600070205080204" pitchFamily="34" charset="-128"/>
              </a:rPr>
              <a:t>[Is the PI studying the problem in an appropriate way (e.g., using the best model system?]</a:t>
            </a:r>
          </a:p>
          <a:p>
            <a:pPr>
              <a:lnSpc>
                <a:spcPct val="90000"/>
              </a:lnSpc>
            </a:pPr>
            <a:endParaRPr lang="en-US" altLang="en-US" sz="800" b="1" dirty="0">
              <a:ea typeface="ＭＳ Ｐゴシック" panose="020B0600070205080204" pitchFamily="34" charset="-128"/>
            </a:endParaRPr>
          </a:p>
          <a:p>
            <a:pPr>
              <a:lnSpc>
                <a:spcPct val="90000"/>
              </a:lnSpc>
            </a:pPr>
            <a:r>
              <a:rPr lang="en-US" altLang="en-US" b="1" dirty="0">
                <a:ea typeface="ＭＳ Ｐゴシック" panose="020B0600070205080204" pitchFamily="34" charset="-128"/>
              </a:rPr>
              <a:t>Innovation </a:t>
            </a:r>
            <a:r>
              <a:rPr lang="en-US" altLang="en-US" dirty="0">
                <a:ea typeface="ＭＳ Ｐゴシック" panose="020B0600070205080204" pitchFamily="34" charset="-128"/>
              </a:rPr>
              <a:t>[Is the PI doing something that nobody else is doing?]</a:t>
            </a:r>
          </a:p>
          <a:p>
            <a:pPr>
              <a:lnSpc>
                <a:spcPct val="90000"/>
              </a:lnSpc>
            </a:pPr>
            <a:endParaRPr lang="en-US" altLang="en-US" sz="800" b="1" dirty="0">
              <a:ea typeface="ＭＳ Ｐゴシック" panose="020B0600070205080204" pitchFamily="34" charset="-128"/>
            </a:endParaRPr>
          </a:p>
          <a:p>
            <a:pPr>
              <a:lnSpc>
                <a:spcPct val="90000"/>
              </a:lnSpc>
            </a:pPr>
            <a:r>
              <a:rPr lang="en-US" altLang="en-US" b="1" dirty="0">
                <a:ea typeface="ＭＳ Ｐゴシック" panose="020B0600070205080204" pitchFamily="34" charset="-128"/>
              </a:rPr>
              <a:t>Environment </a:t>
            </a:r>
            <a:r>
              <a:rPr lang="en-US" altLang="en-US" dirty="0">
                <a:ea typeface="ＭＳ Ｐゴシック" panose="020B0600070205080204" pitchFamily="34" charset="-128"/>
              </a:rPr>
              <a:t>[Has the PI made use of the special features of the IRP? Is there a research component that would be difficult to accomplish extramurally, with NIH grants?]</a:t>
            </a:r>
          </a:p>
          <a:p>
            <a:pPr>
              <a:lnSpc>
                <a:spcPct val="90000"/>
              </a:lnSpc>
            </a:pPr>
            <a:endParaRPr lang="en-US" altLang="en-US" sz="800" dirty="0">
              <a:ea typeface="ＭＳ Ｐゴシック" panose="020B0600070205080204" pitchFamily="34" charset="-128"/>
            </a:endParaRPr>
          </a:p>
          <a:p>
            <a:pPr>
              <a:lnSpc>
                <a:spcPct val="90000"/>
              </a:lnSpc>
            </a:pPr>
            <a:r>
              <a:rPr lang="en-US" altLang="en-US" b="1" dirty="0">
                <a:ea typeface="ＭＳ Ｐゴシック" panose="020B0600070205080204" pitchFamily="34" charset="-128"/>
              </a:rPr>
              <a:t>Support </a:t>
            </a:r>
            <a:r>
              <a:rPr lang="en-US" altLang="en-US" dirty="0">
                <a:ea typeface="ＭＳ Ｐゴシック" panose="020B0600070205080204" pitchFamily="34" charset="-128"/>
              </a:rPr>
              <a:t>[Are the PI’s resource levels appropriate?]</a:t>
            </a:r>
          </a:p>
          <a:p>
            <a:pPr>
              <a:lnSpc>
                <a:spcPct val="90000"/>
              </a:lnSpc>
            </a:pPr>
            <a:endParaRPr lang="en-US" altLang="en-US" sz="800" b="1" dirty="0">
              <a:ea typeface="ＭＳ Ｐゴシック" panose="020B0600070205080204" pitchFamily="34" charset="-128"/>
            </a:endParaRPr>
          </a:p>
          <a:p>
            <a:pPr>
              <a:lnSpc>
                <a:spcPct val="90000"/>
              </a:lnSpc>
            </a:pPr>
            <a:r>
              <a:rPr lang="en-US" altLang="en-US" b="1" dirty="0">
                <a:ea typeface="ＭＳ Ｐゴシック" panose="020B0600070205080204" pitchFamily="34" charset="-128"/>
              </a:rPr>
              <a:t>Investigator training </a:t>
            </a:r>
            <a:r>
              <a:rPr lang="en-US" altLang="en-US" dirty="0">
                <a:ea typeface="ＭＳ Ｐゴシック" panose="020B0600070205080204" pitchFamily="34" charset="-128"/>
              </a:rPr>
              <a:t>[Does the PI have the skills to do the proposed work?]</a:t>
            </a:r>
          </a:p>
          <a:p>
            <a:pPr>
              <a:lnSpc>
                <a:spcPct val="90000"/>
              </a:lnSpc>
            </a:pPr>
            <a:endParaRPr lang="en-US" altLang="en-US" sz="800" dirty="0">
              <a:ea typeface="ＭＳ Ｐゴシック" panose="020B0600070205080204" pitchFamily="34" charset="-128"/>
            </a:endParaRPr>
          </a:p>
          <a:p>
            <a:pPr>
              <a:lnSpc>
                <a:spcPct val="90000"/>
              </a:lnSpc>
            </a:pPr>
            <a:r>
              <a:rPr lang="en-US" altLang="en-US" b="1" dirty="0">
                <a:ea typeface="ＭＳ Ｐゴシック" panose="020B0600070205080204" pitchFamily="34" charset="-128"/>
              </a:rPr>
              <a:t>Productivity </a:t>
            </a:r>
            <a:r>
              <a:rPr lang="en-US" altLang="en-US" dirty="0">
                <a:ea typeface="ＭＳ Ｐゴシック" panose="020B0600070205080204" pitchFamily="34" charset="-128"/>
              </a:rPr>
              <a:t>[Output relative to resources]</a:t>
            </a:r>
          </a:p>
          <a:p>
            <a:pPr>
              <a:lnSpc>
                <a:spcPct val="90000"/>
              </a:lnSpc>
            </a:pPr>
            <a:endParaRPr lang="en-US" altLang="en-US" sz="800" b="1" dirty="0">
              <a:ea typeface="ＭＳ Ｐゴシック" panose="020B0600070205080204" pitchFamily="34" charset="-128"/>
            </a:endParaRPr>
          </a:p>
          <a:p>
            <a:pPr>
              <a:lnSpc>
                <a:spcPct val="90000"/>
              </a:lnSpc>
            </a:pPr>
            <a:r>
              <a:rPr lang="en-US" altLang="en-US" b="1" dirty="0">
                <a:ea typeface="ＭＳ Ｐゴシック" panose="020B0600070205080204" pitchFamily="34" charset="-128"/>
              </a:rPr>
              <a:t>Mentoring </a:t>
            </a:r>
            <a:r>
              <a:rPr lang="en-US" altLang="en-US" dirty="0">
                <a:ea typeface="ＭＳ Ｐゴシック" panose="020B0600070205080204" pitchFamily="34" charset="-128"/>
              </a:rPr>
              <a:t>[Is the PI promoting the career progression of trainees and staff?]</a:t>
            </a:r>
          </a:p>
          <a:p>
            <a:pPr marL="0" indent="0">
              <a:lnSpc>
                <a:spcPct val="90000"/>
              </a:lnSpc>
              <a:buNone/>
            </a:pPr>
            <a:endParaRPr lang="en-US" altLang="en-US" sz="1600" b="1" dirty="0">
              <a:ea typeface="ＭＳ Ｐゴシック" panose="020B0600070205080204" pitchFamily="34" charset="-128"/>
            </a:endParaRPr>
          </a:p>
          <a:p>
            <a:pPr>
              <a:lnSpc>
                <a:spcPct val="90000"/>
              </a:lnSpc>
            </a:pPr>
            <a:endParaRPr lang="en-US" altLang="en-US" b="1" dirty="0">
              <a:ea typeface="ＭＳ Ｐゴシック" panose="020B0600070205080204" pitchFamily="34" charset="-128"/>
            </a:endParaRPr>
          </a:p>
        </p:txBody>
      </p:sp>
      <p:sp>
        <p:nvSpPr>
          <p:cNvPr id="2" name="TextBox 1">
            <a:extLst>
              <a:ext uri="{FF2B5EF4-FFF2-40B4-BE49-F238E27FC236}">
                <a16:creationId xmlns:a16="http://schemas.microsoft.com/office/drawing/2014/main" id="{D232CC05-51B6-480C-B47C-83CA8D5FE0A7}"/>
              </a:ext>
            </a:extLst>
          </p:cNvPr>
          <p:cNvSpPr txBox="1"/>
          <p:nvPr/>
        </p:nvSpPr>
        <p:spPr>
          <a:xfrm>
            <a:off x="5555672" y="6026721"/>
            <a:ext cx="6691745" cy="584775"/>
          </a:xfrm>
          <a:prstGeom prst="rect">
            <a:avLst/>
          </a:prstGeom>
          <a:noFill/>
        </p:spPr>
        <p:txBody>
          <a:bodyPr wrap="square" rtlCol="0">
            <a:spAutoFit/>
          </a:bodyPr>
          <a:lstStyle/>
          <a:p>
            <a:r>
              <a:rPr lang="en-US" altLang="en-US" sz="1400" b="1" dirty="0">
                <a:ea typeface="ＭＳ Ｐゴシック" panose="020B0600070205080204" pitchFamily="34" charset="-128"/>
                <a:hlinkClick r:id="rId3"/>
              </a:rPr>
              <a:t>https://oir.nih.gov/sourcebook/processes-reviewing-nih-intramural-science</a:t>
            </a:r>
            <a:endParaRPr lang="en-US" altLang="en-US" sz="1400" b="1" dirty="0">
              <a:ea typeface="ＭＳ Ｐゴシック" panose="020B0600070205080204" pitchFamily="34" charset="-128"/>
            </a:endParaRPr>
          </a:p>
          <a:p>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609600" y="122233"/>
            <a:ext cx="10972800" cy="901700"/>
          </a:xfrm>
        </p:spPr>
        <p:txBody>
          <a:bodyPr/>
          <a:lstStyle/>
          <a:p>
            <a:pPr algn="ctr"/>
            <a:r>
              <a:rPr lang="en-US" altLang="en-US" dirty="0">
                <a:solidFill>
                  <a:schemeClr val="tx1"/>
                </a:solidFill>
                <a:ea typeface="ＭＳ Ｐゴシック" panose="020B0600070205080204" pitchFamily="34" charset="-128"/>
              </a:rPr>
              <a:t>Board of Scientific Counselors</a:t>
            </a:r>
          </a:p>
        </p:txBody>
      </p:sp>
      <p:sp>
        <p:nvSpPr>
          <p:cNvPr id="10243" name="Rectangle 3"/>
          <p:cNvSpPr>
            <a:spLocks noGrp="1"/>
          </p:cNvSpPr>
          <p:nvPr>
            <p:ph type="body" idx="4294967295"/>
          </p:nvPr>
        </p:nvSpPr>
        <p:spPr>
          <a:xfrm>
            <a:off x="609600" y="1191486"/>
            <a:ext cx="10972800" cy="4525963"/>
          </a:xfrm>
        </p:spPr>
        <p:txBody>
          <a:bodyPr/>
          <a:lstStyle/>
          <a:p>
            <a:r>
              <a:rPr lang="en-US" altLang="en-US" sz="2400" dirty="0">
                <a:ea typeface="ＭＳ Ｐゴシック" panose="020B0600070205080204" pitchFamily="34" charset="-128"/>
              </a:rPr>
              <a:t>The first Boards of Scientific Counselors (BSCs), constituted of scientists from outside NIH, were established in 1956 to review intramural research at NIH. The BSCs were established to assist the Scientific Directors in evaluating the quality of the intramural research programs for which they are responsible. To assure that the </a:t>
            </a:r>
            <a:r>
              <a:rPr lang="en-US" altLang="en-US" sz="2400" dirty="0" err="1">
                <a:ea typeface="ＭＳ Ｐゴシック" panose="020B0600070205080204" pitchFamily="34" charset="-128"/>
              </a:rPr>
              <a:t>BSCs'</a:t>
            </a:r>
            <a:r>
              <a:rPr lang="en-US" altLang="en-US" sz="2400" dirty="0">
                <a:ea typeface="ＭＳ Ｐゴシック" panose="020B0600070205080204" pitchFamily="34" charset="-128"/>
              </a:rPr>
              <a:t> evaluations will be most useful to the SDs in their decision making, the BSCs must be composed of individuals who themselves have outstanding scientific credentials and who are committed to providing rigorous, objective reviews. </a:t>
            </a:r>
          </a:p>
          <a:p>
            <a:endParaRPr lang="en-US" altLang="en-US" sz="800" dirty="0">
              <a:ea typeface="ＭＳ Ｐゴシック" panose="020B0600070205080204" pitchFamily="34" charset="-128"/>
            </a:endParaRPr>
          </a:p>
          <a:p>
            <a:r>
              <a:rPr lang="en-US" altLang="en-US" sz="2400" dirty="0">
                <a:ea typeface="ＭＳ Ｐゴシック" panose="020B0600070205080204" pitchFamily="34" charset="-128"/>
              </a:rPr>
              <a:t>Principal investigators with independent resources must be reviewed by a BSC at least once every four years</a:t>
            </a:r>
          </a:p>
          <a:p>
            <a:endParaRPr lang="en-US" altLang="en-US" sz="800" dirty="0">
              <a:ea typeface="ＭＳ Ｐゴシック" panose="020B0600070205080204" pitchFamily="34" charset="-128"/>
            </a:endParaRPr>
          </a:p>
          <a:p>
            <a:pPr>
              <a:buFontTx/>
              <a:buNone/>
            </a:pPr>
            <a:r>
              <a:rPr lang="en-US" altLang="en-US" sz="2400" dirty="0">
                <a:ea typeface="ＭＳ Ｐゴシック" panose="020B0600070205080204" pitchFamily="34" charset="-128"/>
                <a:hlinkClick r:id="rId3"/>
              </a:rPr>
              <a:t>https://oir.nih.gov/sourcebook/processes-reviewing-nih-intramural-science/boards-scientific-counselors</a:t>
            </a:r>
            <a:endParaRPr lang="en-US" altLang="en-US" sz="2400" dirty="0">
              <a:ea typeface="ＭＳ Ｐゴシック" panose="020B0600070205080204" pitchFamily="34" charset="-128"/>
            </a:endParaRPr>
          </a:p>
          <a:p>
            <a:pPr>
              <a:buFontTx/>
              <a:buNone/>
            </a:pPr>
            <a:endParaRPr lang="en-US" altLang="en-US" sz="1800" dirty="0">
              <a:ea typeface="ＭＳ Ｐゴシック" panose="020B0600070205080204" pitchFamily="34" charset="-128"/>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8687D38-10CA-4D64-AE95-DD59B4B893E6}"/>
              </a:ext>
            </a:extLst>
          </p:cNvPr>
          <p:cNvSpPr>
            <a:spLocks noGrp="1" noChangeArrowheads="1"/>
          </p:cNvSpPr>
          <p:nvPr>
            <p:ph type="title"/>
          </p:nvPr>
        </p:nvSpPr>
        <p:spPr>
          <a:xfrm>
            <a:off x="1981200" y="76200"/>
            <a:ext cx="8229600" cy="901700"/>
          </a:xfrm>
        </p:spPr>
        <p:txBody>
          <a:bodyPr/>
          <a:lstStyle/>
          <a:p>
            <a:pPr algn="ctr"/>
            <a:r>
              <a:rPr lang="en-US" altLang="en-US" dirty="0">
                <a:solidFill>
                  <a:schemeClr val="tx1"/>
                </a:solidFill>
                <a:ea typeface="ＭＳ Ｐゴシック" panose="020B0600070205080204" pitchFamily="34" charset="-128"/>
              </a:rPr>
              <a:t>Tenure at the NIH</a:t>
            </a:r>
          </a:p>
        </p:txBody>
      </p:sp>
      <p:sp>
        <p:nvSpPr>
          <p:cNvPr id="9219" name="Rectangle 3">
            <a:extLst>
              <a:ext uri="{FF2B5EF4-FFF2-40B4-BE49-F238E27FC236}">
                <a16:creationId xmlns:a16="http://schemas.microsoft.com/office/drawing/2014/main" id="{8A2B4B7B-2439-4175-BC1F-DE1C7F271045}"/>
              </a:ext>
            </a:extLst>
          </p:cNvPr>
          <p:cNvSpPr>
            <a:spLocks noGrp="1" noChangeArrowheads="1"/>
          </p:cNvSpPr>
          <p:nvPr>
            <p:ph type="body" idx="1"/>
          </p:nvPr>
        </p:nvSpPr>
        <p:spPr>
          <a:xfrm>
            <a:off x="637309" y="1219200"/>
            <a:ext cx="10945091" cy="4591050"/>
          </a:xfrm>
        </p:spPr>
        <p:txBody>
          <a:bodyPr/>
          <a:lstStyle/>
          <a:p>
            <a:pPr>
              <a:lnSpc>
                <a:spcPct val="80000"/>
              </a:lnSpc>
            </a:pPr>
            <a:r>
              <a:rPr lang="en-US" altLang="en-US" sz="2400" dirty="0">
                <a:ea typeface="ＭＳ Ｐゴシック" panose="020B0600070205080204" pitchFamily="34" charset="-128"/>
              </a:rPr>
              <a:t>Tenure at the NIH is the commitment of salary to an independent Senior Investigator. Tenured Senior Investigators are granted independent resources (personnel, budget and space) by their Institute, and are required to have regular outside, expert review by Boards of Scientific Counselors. Resources may be adjusted up or down by the Institute, based on productivity and the quality of their work, as determined by these and other reviews.</a:t>
            </a:r>
          </a:p>
          <a:p>
            <a:pPr>
              <a:lnSpc>
                <a:spcPct val="80000"/>
              </a:lnSpc>
              <a:buFontTx/>
              <a:buNone/>
            </a:pPr>
            <a:endParaRPr lang="en-US" altLang="en-US" sz="1800" b="1" dirty="0">
              <a:ea typeface="ＭＳ Ｐゴシック" panose="020B0600070205080204" pitchFamily="34" charset="-128"/>
            </a:endParaRPr>
          </a:p>
        </p:txBody>
      </p:sp>
      <p:sp>
        <p:nvSpPr>
          <p:cNvPr id="9220" name="Text Box 4">
            <a:extLst>
              <a:ext uri="{FF2B5EF4-FFF2-40B4-BE49-F238E27FC236}">
                <a16:creationId xmlns:a16="http://schemas.microsoft.com/office/drawing/2014/main" id="{DBE44799-C0E8-4BB6-8632-BF7BFEC5E708}"/>
              </a:ext>
            </a:extLst>
          </p:cNvPr>
          <p:cNvSpPr txBox="1">
            <a:spLocks noChangeArrowheads="1"/>
          </p:cNvSpPr>
          <p:nvPr/>
        </p:nvSpPr>
        <p:spPr bwMode="auto">
          <a:xfrm>
            <a:off x="3365500" y="5715001"/>
            <a:ext cx="7302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A2BF49"/>
              </a:buClr>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A2BF49"/>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A2BF49"/>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A2BF49"/>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A2BF49"/>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ClrTx/>
              <a:buNone/>
            </a:pPr>
            <a:r>
              <a:rPr lang="en-US" altLang="en-US" sz="1800">
                <a:solidFill>
                  <a:srgbClr val="000000"/>
                </a:solidFill>
                <a:hlinkClick r:id="rId2"/>
              </a:rPr>
              <a:t>https://oir.nih.gov/sourcebook/tenure-nih-intramural-research-program</a:t>
            </a:r>
            <a:endParaRPr lang="en-US" altLang="en-US" sz="1800">
              <a:solidFill>
                <a:srgbClr val="000000"/>
              </a:solidFill>
            </a:endParaRPr>
          </a:p>
          <a:p>
            <a:pPr fontAlgn="base">
              <a:spcBef>
                <a:spcPct val="0"/>
              </a:spcBef>
              <a:spcAft>
                <a:spcPct val="0"/>
              </a:spcAft>
              <a:buClrTx/>
              <a:buNone/>
            </a:pPr>
            <a:endParaRPr lang="en-US" altLang="en-US" sz="1800">
              <a:solidFill>
                <a:srgbClr val="000000"/>
              </a:solidFill>
            </a:endParaRPr>
          </a:p>
        </p:txBody>
      </p:sp>
    </p:spTree>
    <p:extLst>
      <p:ext uri="{BB962C8B-B14F-4D97-AF65-F5344CB8AC3E}">
        <p14:creationId xmlns:p14="http://schemas.microsoft.com/office/powerpoint/2010/main" val="1611826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4290D4D-5058-4DCE-91CD-7AE8644951AB}"/>
              </a:ext>
            </a:extLst>
          </p:cNvPr>
          <p:cNvSpPr>
            <a:spLocks noGrp="1" noChangeArrowheads="1"/>
          </p:cNvSpPr>
          <p:nvPr>
            <p:ph type="title"/>
          </p:nvPr>
        </p:nvSpPr>
        <p:spPr>
          <a:xfrm>
            <a:off x="1981200" y="76200"/>
            <a:ext cx="8229600" cy="901700"/>
          </a:xfrm>
        </p:spPr>
        <p:txBody>
          <a:bodyPr/>
          <a:lstStyle/>
          <a:p>
            <a:pPr algn="ctr"/>
            <a:r>
              <a:rPr lang="en-US" altLang="en-US" dirty="0">
                <a:solidFill>
                  <a:schemeClr val="tx1"/>
                </a:solidFill>
                <a:ea typeface="ＭＳ Ｐゴシック" panose="020B0600070205080204" pitchFamily="34" charset="-128"/>
              </a:rPr>
              <a:t>Official Criteria for Tenure</a:t>
            </a:r>
          </a:p>
        </p:txBody>
      </p:sp>
      <p:sp>
        <p:nvSpPr>
          <p:cNvPr id="12291" name="Rectangle 3">
            <a:extLst>
              <a:ext uri="{FF2B5EF4-FFF2-40B4-BE49-F238E27FC236}">
                <a16:creationId xmlns:a16="http://schemas.microsoft.com/office/drawing/2014/main" id="{CDD56DDF-9E91-4EF3-9269-C9F8A3C085AE}"/>
              </a:ext>
            </a:extLst>
          </p:cNvPr>
          <p:cNvSpPr>
            <a:spLocks noGrp="1" noChangeArrowheads="1"/>
          </p:cNvSpPr>
          <p:nvPr>
            <p:ph type="body" idx="1"/>
          </p:nvPr>
        </p:nvSpPr>
        <p:spPr>
          <a:xfrm>
            <a:off x="637309" y="1066800"/>
            <a:ext cx="10972799" cy="4591050"/>
          </a:xfrm>
        </p:spPr>
        <p:txBody>
          <a:bodyPr/>
          <a:lstStyle/>
          <a:p>
            <a:pPr>
              <a:lnSpc>
                <a:spcPct val="80000"/>
              </a:lnSpc>
            </a:pPr>
            <a:r>
              <a:rPr lang="en-US" altLang="en-US" sz="2400" b="1" dirty="0">
                <a:ea typeface="ＭＳ Ｐゴシック" panose="020B0600070205080204" pitchFamily="34" charset="-128"/>
              </a:rPr>
              <a:t>High quality, originality and impact of scientific contributions to a specific field and biomedical research more generally</a:t>
            </a:r>
            <a:r>
              <a:rPr lang="en-US" altLang="en-US" sz="2400" dirty="0">
                <a:ea typeface="ＭＳ Ｐゴシック" panose="020B0600070205080204" pitchFamily="34" charset="-128"/>
              </a:rPr>
              <a:t> </a:t>
            </a:r>
          </a:p>
          <a:p>
            <a:pPr>
              <a:lnSpc>
                <a:spcPct val="80000"/>
              </a:lnSpc>
              <a:buFontTx/>
              <a:buNone/>
            </a:pPr>
            <a:endParaRPr lang="en-US" altLang="en-US" sz="800" dirty="0">
              <a:ea typeface="ＭＳ Ｐゴシック" panose="020B0600070205080204" pitchFamily="34" charset="-128"/>
            </a:endParaRPr>
          </a:p>
          <a:p>
            <a:pPr>
              <a:lnSpc>
                <a:spcPct val="80000"/>
              </a:lnSpc>
            </a:pPr>
            <a:r>
              <a:rPr lang="en-US" altLang="en-US" sz="2400" b="1" dirty="0">
                <a:ea typeface="ＭＳ Ｐゴシック" panose="020B0600070205080204" pitchFamily="34" charset="-128"/>
              </a:rPr>
              <a:t>Independent creative effort</a:t>
            </a:r>
            <a:r>
              <a:rPr lang="en-US" altLang="en-US" sz="2400" dirty="0">
                <a:ea typeface="ＭＳ Ｐゴシック" panose="020B0600070205080204" pitchFamily="34" charset="-128"/>
              </a:rPr>
              <a:t> </a:t>
            </a:r>
          </a:p>
          <a:p>
            <a:pPr lvl="1">
              <a:lnSpc>
                <a:spcPct val="80000"/>
              </a:lnSpc>
            </a:pPr>
            <a:r>
              <a:rPr lang="en-US" altLang="en-US" sz="2400" dirty="0">
                <a:ea typeface="ＭＳ Ｐゴシック" panose="020B0600070205080204" pitchFamily="34" charset="-128"/>
              </a:rPr>
              <a:t>Independent research as evidenced by primary and senior authorship on original research publications </a:t>
            </a:r>
          </a:p>
          <a:p>
            <a:pPr lvl="1">
              <a:lnSpc>
                <a:spcPct val="80000"/>
              </a:lnSpc>
            </a:pPr>
            <a:r>
              <a:rPr lang="en-US" altLang="en-US" sz="2400" dirty="0">
                <a:ea typeface="ＭＳ Ｐゴシック" panose="020B0600070205080204" pitchFamily="34" charset="-128"/>
              </a:rPr>
              <a:t>For team research, clear evidence of distinct intellectual contribution to the research; members of research teams should demonstrate peer recognition of their specific contributions and some publications should highlight their distinctive research</a:t>
            </a:r>
          </a:p>
          <a:p>
            <a:pPr>
              <a:lnSpc>
                <a:spcPct val="80000"/>
              </a:lnSpc>
              <a:buFontTx/>
              <a:buNone/>
            </a:pPr>
            <a:endParaRPr lang="en-US" altLang="en-US" sz="800" dirty="0">
              <a:ea typeface="ＭＳ Ｐゴシック" panose="020B0600070205080204" pitchFamily="34" charset="-128"/>
            </a:endParaRPr>
          </a:p>
          <a:p>
            <a:pPr>
              <a:lnSpc>
                <a:spcPct val="80000"/>
              </a:lnSpc>
            </a:pPr>
            <a:r>
              <a:rPr lang="en-US" altLang="en-US" sz="2400" b="1" dirty="0">
                <a:ea typeface="ＭＳ Ｐゴシック" panose="020B0600070205080204" pitchFamily="34" charset="-128"/>
              </a:rPr>
              <a:t>Productivity relative to resources</a:t>
            </a:r>
            <a:r>
              <a:rPr lang="en-US" altLang="en-US" sz="2400" dirty="0">
                <a:ea typeface="ＭＳ Ｐゴシック" panose="020B0600070205080204" pitchFamily="34" charset="-128"/>
              </a:rPr>
              <a:t> </a:t>
            </a:r>
          </a:p>
          <a:p>
            <a:pPr>
              <a:lnSpc>
                <a:spcPct val="80000"/>
              </a:lnSpc>
              <a:buFontTx/>
              <a:buNone/>
            </a:pPr>
            <a:endParaRPr lang="en-US" altLang="en-US" sz="800" dirty="0">
              <a:ea typeface="ＭＳ Ｐゴシック" panose="020B0600070205080204" pitchFamily="34" charset="-128"/>
            </a:endParaRPr>
          </a:p>
          <a:p>
            <a:pPr>
              <a:lnSpc>
                <a:spcPct val="80000"/>
              </a:lnSpc>
            </a:pPr>
            <a:r>
              <a:rPr lang="en-US" altLang="en-US" sz="2400" b="1" dirty="0">
                <a:ea typeface="ＭＳ Ｐゴシック" panose="020B0600070205080204" pitchFamily="34" charset="-128"/>
              </a:rPr>
              <a:t>National/international recognition and leadership</a:t>
            </a:r>
            <a:r>
              <a:rPr lang="en-US" altLang="en-US" sz="2400" dirty="0">
                <a:ea typeface="ＭＳ Ｐゴシック" panose="020B0600070205080204" pitchFamily="34" charset="-128"/>
              </a:rPr>
              <a:t> </a:t>
            </a:r>
          </a:p>
        </p:txBody>
      </p:sp>
      <p:sp>
        <p:nvSpPr>
          <p:cNvPr id="12292" name="Text Box 4">
            <a:extLst>
              <a:ext uri="{FF2B5EF4-FFF2-40B4-BE49-F238E27FC236}">
                <a16:creationId xmlns:a16="http://schemas.microsoft.com/office/drawing/2014/main" id="{CF4B60BC-62B1-4A32-9084-05FD7AB2DE52}"/>
              </a:ext>
            </a:extLst>
          </p:cNvPr>
          <p:cNvSpPr txBox="1">
            <a:spLocks noChangeArrowheads="1"/>
          </p:cNvSpPr>
          <p:nvPr/>
        </p:nvSpPr>
        <p:spPr bwMode="auto">
          <a:xfrm>
            <a:off x="1524001" y="5334001"/>
            <a:ext cx="91741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A2BF49"/>
              </a:buClr>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A2BF49"/>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A2BF49"/>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A2BF49"/>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A2BF49"/>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ClrTx/>
              <a:buNone/>
            </a:pPr>
            <a:r>
              <a:rPr lang="en-US" altLang="en-US" sz="1800">
                <a:solidFill>
                  <a:srgbClr val="000000"/>
                </a:solidFill>
                <a:hlinkClick r:id="rId2"/>
              </a:rPr>
              <a:t>https://oir.nih.gov/sourcebook/tenure-nih-intramural-research-program/criteria-tenure-nih</a:t>
            </a:r>
            <a:endParaRPr lang="en-US" altLang="en-US" sz="1800">
              <a:solidFill>
                <a:srgbClr val="000000"/>
              </a:solidFill>
            </a:endParaRPr>
          </a:p>
          <a:p>
            <a:pPr fontAlgn="base">
              <a:spcBef>
                <a:spcPct val="0"/>
              </a:spcBef>
              <a:spcAft>
                <a:spcPct val="0"/>
              </a:spcAft>
              <a:buClrTx/>
              <a:buNone/>
            </a:pPr>
            <a:endParaRPr lang="en-US" altLang="en-US" sz="1800">
              <a:solidFill>
                <a:srgbClr val="000000"/>
              </a:solidFill>
            </a:endParaRPr>
          </a:p>
        </p:txBody>
      </p:sp>
    </p:spTree>
    <p:extLst>
      <p:ext uri="{BB962C8B-B14F-4D97-AF65-F5344CB8AC3E}">
        <p14:creationId xmlns:p14="http://schemas.microsoft.com/office/powerpoint/2010/main" val="692109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325B76A-CD44-433C-AD2E-2DA85273F09E}"/>
              </a:ext>
            </a:extLst>
          </p:cNvPr>
          <p:cNvSpPr>
            <a:spLocks noGrp="1" noChangeArrowheads="1"/>
          </p:cNvSpPr>
          <p:nvPr>
            <p:ph type="title"/>
          </p:nvPr>
        </p:nvSpPr>
        <p:spPr>
          <a:xfrm>
            <a:off x="1981200" y="-76200"/>
            <a:ext cx="8229600" cy="901700"/>
          </a:xfrm>
        </p:spPr>
        <p:txBody>
          <a:bodyPr/>
          <a:lstStyle/>
          <a:p>
            <a:pPr algn="ctr"/>
            <a:r>
              <a:rPr lang="it-IT" altLang="en-US" sz="2800" dirty="0">
                <a:solidFill>
                  <a:schemeClr val="tx1"/>
                </a:solidFill>
                <a:ea typeface="ＭＳ Ｐゴシック" panose="020B0600070205080204" pitchFamily="34" charset="-128"/>
              </a:rPr>
              <a:t>Official Criteria for Tenure (cont.)</a:t>
            </a:r>
            <a:endParaRPr lang="en-US" altLang="en-US" sz="2800" dirty="0">
              <a:solidFill>
                <a:schemeClr val="tx1"/>
              </a:solidFill>
              <a:ea typeface="ＭＳ Ｐゴシック" panose="020B0600070205080204" pitchFamily="34" charset="-128"/>
            </a:endParaRPr>
          </a:p>
        </p:txBody>
      </p:sp>
      <p:sp>
        <p:nvSpPr>
          <p:cNvPr id="10243" name="Rectangle 3">
            <a:extLst>
              <a:ext uri="{FF2B5EF4-FFF2-40B4-BE49-F238E27FC236}">
                <a16:creationId xmlns:a16="http://schemas.microsoft.com/office/drawing/2014/main" id="{BFB07253-039E-4925-B60D-39FA6FE6826F}"/>
              </a:ext>
            </a:extLst>
          </p:cNvPr>
          <p:cNvSpPr>
            <a:spLocks noGrp="1" noChangeArrowheads="1"/>
          </p:cNvSpPr>
          <p:nvPr>
            <p:ph type="body" idx="1"/>
          </p:nvPr>
        </p:nvSpPr>
        <p:spPr>
          <a:xfrm>
            <a:off x="1981200" y="762000"/>
            <a:ext cx="8229600" cy="5041900"/>
          </a:xfrm>
        </p:spPr>
        <p:txBody>
          <a:bodyPr/>
          <a:lstStyle/>
          <a:p>
            <a:pPr>
              <a:lnSpc>
                <a:spcPct val="80000"/>
              </a:lnSpc>
              <a:defRPr/>
            </a:pPr>
            <a:r>
              <a:rPr lang="en-US" sz="2000" b="1" dirty="0"/>
              <a:t>Mentorship abilities and activities</a:t>
            </a:r>
            <a:endParaRPr lang="en-US" sz="2000" dirty="0"/>
          </a:p>
          <a:p>
            <a:pPr>
              <a:lnSpc>
                <a:spcPct val="80000"/>
              </a:lnSpc>
              <a:buFontTx/>
              <a:buNone/>
              <a:defRPr/>
            </a:pPr>
            <a:r>
              <a:rPr lang="en-US" sz="2000" dirty="0"/>
              <a:t>     Success in training and mentoring junior colleagues at all levels </a:t>
            </a:r>
            <a:r>
              <a:rPr lang="en-US" sz="2000" u="sng" dirty="0"/>
              <a:t>and </a:t>
            </a:r>
            <a:r>
              <a:rPr lang="en-US" sz="2000" dirty="0"/>
              <a:t>from diverse backgrounds, as evidenced by their professional progress, competitive funding and/or publications</a:t>
            </a:r>
          </a:p>
          <a:p>
            <a:pPr>
              <a:lnSpc>
                <a:spcPct val="80000"/>
              </a:lnSpc>
              <a:buFontTx/>
              <a:buNone/>
              <a:defRPr/>
            </a:pPr>
            <a:endParaRPr lang="en-US" sz="2000" dirty="0"/>
          </a:p>
          <a:p>
            <a:pPr>
              <a:lnSpc>
                <a:spcPct val="80000"/>
              </a:lnSpc>
              <a:defRPr/>
            </a:pPr>
            <a:r>
              <a:rPr lang="en-US" sz="2000" b="1" dirty="0"/>
              <a:t>High ethical standards and integrity in directing and conducting research</a:t>
            </a:r>
          </a:p>
          <a:p>
            <a:pPr marL="0" indent="0">
              <a:lnSpc>
                <a:spcPct val="80000"/>
              </a:lnSpc>
              <a:buNone/>
              <a:defRPr/>
            </a:pPr>
            <a:endParaRPr lang="en-US" sz="2000" dirty="0"/>
          </a:p>
          <a:p>
            <a:pPr>
              <a:lnSpc>
                <a:spcPct val="80000"/>
              </a:lnSpc>
              <a:defRPr/>
            </a:pPr>
            <a:r>
              <a:rPr lang="en-US" sz="2000" b="1" dirty="0"/>
              <a:t>NIH citizenship</a:t>
            </a:r>
            <a:r>
              <a:rPr lang="en-US" sz="2000" b="1" u="sng" dirty="0"/>
              <a:t>,</a:t>
            </a:r>
            <a:r>
              <a:rPr lang="en-US" sz="2000" b="1" dirty="0"/>
              <a:t> collegiality and promotion of diversity</a:t>
            </a:r>
            <a:endParaRPr lang="en-US" sz="2000" dirty="0"/>
          </a:p>
          <a:p>
            <a:pPr>
              <a:lnSpc>
                <a:spcPct val="80000"/>
              </a:lnSpc>
              <a:buFontTx/>
              <a:buNone/>
              <a:defRPr/>
            </a:pPr>
            <a:r>
              <a:rPr lang="en-US" sz="2000" dirty="0"/>
              <a:t>     IC or NIH-wide activity or committee participation (e.g., Scientific Interest Group, IRB, ACUC, WSAs, Faculties, search committees, etc.), clinical service and other activities that promote the scientific enterprise at the NIH and more broadly</a:t>
            </a:r>
            <a:endParaRPr lang="en-US" sz="2000" u="sng" dirty="0"/>
          </a:p>
          <a:p>
            <a:pPr>
              <a:lnSpc>
                <a:spcPct val="80000"/>
              </a:lnSpc>
              <a:buFontTx/>
              <a:buNone/>
              <a:defRPr/>
            </a:pPr>
            <a:r>
              <a:rPr lang="en-US" sz="2000" dirty="0"/>
              <a:t>     Active promotion of diversity through training and mentoring and/or recruitment and retention of talented researchers from diverse backgrounds underrepresented in biomedical research, including US Citizens or US Permanent Residents who are from underrepresented racial and ethnic groups (African American, Hispanic or Native American Indian/Alaska Native), persons with disabilities and women.</a:t>
            </a:r>
          </a:p>
        </p:txBody>
      </p:sp>
    </p:spTree>
    <p:extLst>
      <p:ext uri="{BB962C8B-B14F-4D97-AF65-F5344CB8AC3E}">
        <p14:creationId xmlns:p14="http://schemas.microsoft.com/office/powerpoint/2010/main" val="4015642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9DD29-F39B-46E0-B212-54115F39CD01}"/>
              </a:ext>
            </a:extLst>
          </p:cNvPr>
          <p:cNvSpPr>
            <a:spLocks noGrp="1" noChangeArrowheads="1"/>
          </p:cNvSpPr>
          <p:nvPr>
            <p:ph type="title"/>
          </p:nvPr>
        </p:nvSpPr>
        <p:spPr/>
        <p:txBody>
          <a:bodyPr/>
          <a:lstStyle/>
          <a:p>
            <a:pPr algn="ctr"/>
            <a:r>
              <a:rPr lang="en-US" altLang="en-US" sz="2800" dirty="0">
                <a:solidFill>
                  <a:schemeClr val="tx1"/>
                </a:solidFill>
                <a:ea typeface="ＭＳ Ｐゴシック" panose="020B0600070205080204" pitchFamily="34" charset="-128"/>
              </a:rPr>
              <a:t>Documentation to Assess Fulfillment of the Criteria for Tenure</a:t>
            </a:r>
            <a:br>
              <a:rPr lang="en-US" altLang="en-US" sz="2800" dirty="0">
                <a:solidFill>
                  <a:schemeClr val="tx1"/>
                </a:solidFill>
                <a:ea typeface="ＭＳ Ｐゴシック" panose="020B0600070205080204" pitchFamily="34" charset="-128"/>
              </a:rPr>
            </a:br>
            <a:endParaRPr lang="en-US" altLang="en-US" sz="2800" dirty="0">
              <a:solidFill>
                <a:schemeClr val="tx1"/>
              </a:solidFill>
              <a:ea typeface="ＭＳ Ｐゴシック" panose="020B0600070205080204" pitchFamily="34" charset="-128"/>
            </a:endParaRPr>
          </a:p>
        </p:txBody>
      </p:sp>
      <p:sp>
        <p:nvSpPr>
          <p:cNvPr id="14339" name="Rectangle 3">
            <a:extLst>
              <a:ext uri="{FF2B5EF4-FFF2-40B4-BE49-F238E27FC236}">
                <a16:creationId xmlns:a16="http://schemas.microsoft.com/office/drawing/2014/main" id="{DEBC5FE1-E8F2-4416-9ECB-7D4F002471CF}"/>
              </a:ext>
            </a:extLst>
          </p:cNvPr>
          <p:cNvSpPr>
            <a:spLocks noGrp="1" noChangeArrowheads="1"/>
          </p:cNvSpPr>
          <p:nvPr>
            <p:ph type="body" idx="1"/>
          </p:nvPr>
        </p:nvSpPr>
        <p:spPr>
          <a:xfrm>
            <a:off x="609600" y="794178"/>
            <a:ext cx="10972800" cy="4525962"/>
          </a:xfrm>
        </p:spPr>
        <p:txBody>
          <a:bodyPr/>
          <a:lstStyle/>
          <a:p>
            <a:pPr>
              <a:lnSpc>
                <a:spcPct val="80000"/>
              </a:lnSpc>
              <a:buFontTx/>
              <a:buNone/>
            </a:pPr>
            <a:r>
              <a:rPr lang="en-US" altLang="en-US" sz="1300" dirty="0">
                <a:ea typeface="ＭＳ Ｐゴシック" panose="020B0600070205080204" pitchFamily="34" charset="-128"/>
              </a:rPr>
              <a:t> </a:t>
            </a:r>
          </a:p>
          <a:p>
            <a:pPr>
              <a:lnSpc>
                <a:spcPct val="80000"/>
              </a:lnSpc>
            </a:pPr>
            <a:r>
              <a:rPr lang="en-US" altLang="en-US" sz="2400" dirty="0">
                <a:ea typeface="ＭＳ Ｐゴシック" panose="020B0600070205080204" pitchFamily="34" charset="-128"/>
              </a:rPr>
              <a:t>Updated and accurate C.V. and bibliography, including all necessary information that addresses the criteria for tenure</a:t>
            </a:r>
          </a:p>
          <a:p>
            <a:pPr>
              <a:lnSpc>
                <a:spcPct val="80000"/>
              </a:lnSpc>
            </a:pPr>
            <a:endParaRPr lang="en-US" altLang="en-US" sz="800"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Letters of recommendation from the leaders in the field (at least 6 from non-collaborators)</a:t>
            </a:r>
          </a:p>
          <a:p>
            <a:pPr>
              <a:lnSpc>
                <a:spcPct val="80000"/>
              </a:lnSpc>
            </a:pPr>
            <a:endParaRPr lang="en-US" altLang="en-US" sz="800"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BSC reports, with particular emphasis on the most recent one (must be within the past 2 years for the Central Tenure Committee); for team research, also include relevant sections of reports prepared by program-specific internal oversight and scientific advisory board(s) documenting creative and distinct contributions to team productivity</a:t>
            </a:r>
          </a:p>
          <a:p>
            <a:pPr>
              <a:lnSpc>
                <a:spcPct val="80000"/>
              </a:lnSpc>
            </a:pPr>
            <a:endParaRPr lang="en-US" altLang="en-US" sz="800"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Recommending memorandum from the Laboratory/Branch Chief, team leader or Scientific Director, through IC Director, specifically addressing the recommendation for tenure</a:t>
            </a:r>
          </a:p>
          <a:p>
            <a:pPr>
              <a:lnSpc>
                <a:spcPct val="80000"/>
              </a:lnSpc>
            </a:pPr>
            <a:endParaRPr lang="en-US" altLang="en-US" sz="800"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Report of the IC Promotion &amp; Tenure Committee (only for tenure-track candidates)</a:t>
            </a:r>
            <a:br>
              <a:rPr lang="en-US" altLang="en-US" sz="2400" b="1" dirty="0">
                <a:ea typeface="ＭＳ Ｐゴシック" panose="020B0600070205080204" pitchFamily="34" charset="-128"/>
              </a:rPr>
            </a:br>
            <a:endParaRPr lang="en-US" altLang="en-US" sz="2400" b="1" dirty="0">
              <a:ea typeface="ＭＳ Ｐゴシック" panose="020B0600070205080204" pitchFamily="34" charset="-128"/>
            </a:endParaRPr>
          </a:p>
        </p:txBody>
      </p:sp>
      <p:sp>
        <p:nvSpPr>
          <p:cNvPr id="14340" name="Text Box 4">
            <a:extLst>
              <a:ext uri="{FF2B5EF4-FFF2-40B4-BE49-F238E27FC236}">
                <a16:creationId xmlns:a16="http://schemas.microsoft.com/office/drawing/2014/main" id="{322DE7FC-70BB-4F35-8887-A0BB81A0A26F}"/>
              </a:ext>
            </a:extLst>
          </p:cNvPr>
          <p:cNvSpPr txBox="1">
            <a:spLocks noChangeArrowheads="1"/>
          </p:cNvSpPr>
          <p:nvPr/>
        </p:nvSpPr>
        <p:spPr bwMode="auto">
          <a:xfrm>
            <a:off x="2916383" y="5938557"/>
            <a:ext cx="92249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A2BF49"/>
              </a:buClr>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A2BF49"/>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A2BF49"/>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A2BF49"/>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A2BF49"/>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A2BF49"/>
              </a:buClr>
              <a:buChar char="»"/>
              <a:defRPr sz="1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ClrTx/>
              <a:buNone/>
            </a:pPr>
            <a:r>
              <a:rPr lang="en-US" altLang="en-US" sz="1400" dirty="0">
                <a:solidFill>
                  <a:srgbClr val="000000"/>
                </a:solidFill>
                <a:hlinkClick r:id="rId2"/>
              </a:rPr>
              <a:t>https://oir.nih.gov/sites/default/files/uploads/sourcebook/documents/personnel/checksheet-tenure_appointment.pdf</a:t>
            </a:r>
            <a:endParaRPr lang="en-US" altLang="en-US" sz="1400" dirty="0">
              <a:solidFill>
                <a:srgbClr val="000000"/>
              </a:solidFill>
            </a:endParaRPr>
          </a:p>
          <a:p>
            <a:pPr algn="ctr" fontAlgn="base">
              <a:spcBef>
                <a:spcPct val="0"/>
              </a:spcBef>
              <a:spcAft>
                <a:spcPct val="0"/>
              </a:spcAft>
              <a:buClrTx/>
              <a:buNone/>
            </a:pPr>
            <a:endParaRPr lang="en-US" altLang="en-US" sz="1400" dirty="0">
              <a:solidFill>
                <a:srgbClr val="000000"/>
              </a:solidFill>
            </a:endParaRPr>
          </a:p>
        </p:txBody>
      </p:sp>
    </p:spTree>
    <p:extLst>
      <p:ext uri="{BB962C8B-B14F-4D97-AF65-F5344CB8AC3E}">
        <p14:creationId xmlns:p14="http://schemas.microsoft.com/office/powerpoint/2010/main" val="96534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89E6CB9-901C-42F6-9EAD-EE6B63F87A24}"/>
              </a:ext>
            </a:extLst>
          </p:cNvPr>
          <p:cNvSpPr>
            <a:spLocks noGrp="1" noChangeArrowheads="1"/>
          </p:cNvSpPr>
          <p:nvPr>
            <p:ph type="title"/>
          </p:nvPr>
        </p:nvSpPr>
        <p:spPr/>
        <p:txBody>
          <a:bodyPr/>
          <a:lstStyle/>
          <a:p>
            <a:pPr algn="ctr"/>
            <a:r>
              <a:rPr lang="en-US" altLang="en-US" sz="2800" dirty="0">
                <a:solidFill>
                  <a:schemeClr val="tx1"/>
                </a:solidFill>
                <a:ea typeface="ＭＳ Ｐゴシック" panose="020B0600070205080204" pitchFamily="34" charset="-128"/>
              </a:rPr>
              <a:t>Documentation to Assess Fulfillment of the Criteria for Tenure (cont.)</a:t>
            </a:r>
          </a:p>
        </p:txBody>
      </p:sp>
      <p:sp>
        <p:nvSpPr>
          <p:cNvPr id="15363" name="Rectangle 3">
            <a:extLst>
              <a:ext uri="{FF2B5EF4-FFF2-40B4-BE49-F238E27FC236}">
                <a16:creationId xmlns:a16="http://schemas.microsoft.com/office/drawing/2014/main" id="{E1A89A24-5D7F-48D1-920B-DBB215086042}"/>
              </a:ext>
            </a:extLst>
          </p:cNvPr>
          <p:cNvSpPr>
            <a:spLocks noGrp="1" noChangeArrowheads="1"/>
          </p:cNvSpPr>
          <p:nvPr>
            <p:ph type="body" idx="1"/>
          </p:nvPr>
        </p:nvSpPr>
        <p:spPr>
          <a:xfrm>
            <a:off x="609600" y="1798638"/>
            <a:ext cx="10972800" cy="4525962"/>
          </a:xfrm>
        </p:spPr>
        <p:txBody>
          <a:bodyPr/>
          <a:lstStyle/>
          <a:p>
            <a:pPr>
              <a:lnSpc>
                <a:spcPct val="80000"/>
              </a:lnSpc>
              <a:buFontTx/>
              <a:buNone/>
            </a:pPr>
            <a:endParaRPr lang="en-US" altLang="en-US" sz="1800" b="1"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The 5 publications that the candidate considers most important</a:t>
            </a:r>
            <a:br>
              <a:rPr lang="en-US" altLang="en-US" sz="2400" dirty="0">
                <a:ea typeface="ＭＳ Ｐゴシック" panose="020B0600070205080204" pitchFamily="34" charset="-128"/>
              </a:rPr>
            </a:br>
            <a:endParaRPr lang="en-US" altLang="en-US" sz="2400"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Description of future research plans by the candidate (no more than 5 pages)</a:t>
            </a:r>
            <a:br>
              <a:rPr lang="en-US" altLang="en-US" sz="2400" dirty="0">
                <a:ea typeface="ＭＳ Ｐゴシック" panose="020B0600070205080204" pitchFamily="34" charset="-128"/>
              </a:rPr>
            </a:br>
            <a:endParaRPr lang="en-US" altLang="en-US" sz="2400"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Detailed description of the resources (budget, personnel, space, other) available to the candidate from the beginning of the tenure track to date, with a timeline of changes during the tenure track (only for tenure-track candidates); for team research, also include a summary of resources made available to the candidate as part of the team program</a:t>
            </a:r>
            <a:br>
              <a:rPr lang="en-US" altLang="en-US" sz="2400" dirty="0">
                <a:ea typeface="ＭＳ Ｐゴシック" panose="020B0600070205080204" pitchFamily="34" charset="-128"/>
              </a:rPr>
            </a:br>
            <a:br>
              <a:rPr lang="en-US" altLang="en-US" sz="2000" dirty="0">
                <a:ea typeface="ＭＳ Ｐゴシック" panose="020B0600070205080204" pitchFamily="34" charset="-128"/>
              </a:rPr>
            </a:b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3933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36373" y="762000"/>
            <a:ext cx="65532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n-US" sz="2200" dirty="0">
                <a:latin typeface="Arial" panose="020B0604020202020204" pitchFamily="34" charset="0"/>
              </a:rPr>
              <a:t>NIH’s mission is to seek fundamental knowledge about the nature and behavior of living systems and the application of that knowledge to enhance health, lengthen life, and reduce illness and disability by:</a:t>
            </a:r>
            <a:endParaRPr lang="en-US" altLang="en-US" dirty="0">
              <a:latin typeface="Arial" panose="020B0604020202020204" pitchFamily="34" charset="0"/>
            </a:endParaRPr>
          </a:p>
        </p:txBody>
      </p:sp>
      <p:sp>
        <p:nvSpPr>
          <p:cNvPr id="5123" name="Text Box 3"/>
          <p:cNvSpPr txBox="1">
            <a:spLocks noChangeArrowheads="1"/>
          </p:cNvSpPr>
          <p:nvPr/>
        </p:nvSpPr>
        <p:spPr bwMode="auto">
          <a:xfrm>
            <a:off x="1527858" y="189998"/>
            <a:ext cx="90953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3600" b="1" dirty="0">
                <a:latin typeface="+mj-lt"/>
              </a:rPr>
              <a:t>The National Institutes of Health</a:t>
            </a:r>
          </a:p>
        </p:txBody>
      </p:sp>
      <p:sp>
        <p:nvSpPr>
          <p:cNvPr id="5124" name="Text Box 4"/>
          <p:cNvSpPr txBox="1">
            <a:spLocks noChangeArrowheads="1"/>
          </p:cNvSpPr>
          <p:nvPr/>
        </p:nvSpPr>
        <p:spPr bwMode="auto">
          <a:xfrm>
            <a:off x="2764973" y="2601914"/>
            <a:ext cx="6096000"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buFont typeface="Arial" panose="020B0604020202020204" pitchFamily="34" charset="0"/>
              <a:buChar char="•"/>
            </a:pPr>
            <a:r>
              <a:rPr lang="en-US" altLang="en-US" sz="2200" dirty="0">
                <a:latin typeface="Arial" panose="020B0604020202020204" pitchFamily="34" charset="0"/>
                <a:cs typeface="Times New Roman" panose="02020603050405020304" pitchFamily="18" charset="0"/>
                <a:sym typeface="Wingdings" panose="05000000000000000000" pitchFamily="2" charset="2"/>
              </a:rPr>
              <a:t>Conducting research in its own </a:t>
            </a:r>
            <a:br>
              <a:rPr lang="en-US" altLang="en-US" sz="2200" dirty="0">
                <a:latin typeface="Arial" panose="020B0604020202020204" pitchFamily="34" charset="0"/>
                <a:cs typeface="Times New Roman" panose="02020603050405020304" pitchFamily="18" charset="0"/>
                <a:sym typeface="Wingdings" panose="05000000000000000000" pitchFamily="2" charset="2"/>
              </a:rPr>
            </a:br>
            <a:r>
              <a:rPr lang="en-US" altLang="en-US" sz="2200" dirty="0">
                <a:latin typeface="Arial" panose="020B0604020202020204" pitchFamily="34" charset="0"/>
              </a:rPr>
              <a:t>laboratories (</a:t>
            </a:r>
            <a:r>
              <a:rPr lang="en-US" altLang="en-US" sz="2200" b="1" dirty="0">
                <a:latin typeface="Arial" panose="020B0604020202020204" pitchFamily="34" charset="0"/>
              </a:rPr>
              <a:t>intramural</a:t>
            </a:r>
            <a:r>
              <a:rPr lang="en-US" altLang="en-US" sz="2200" dirty="0">
                <a:latin typeface="Arial" panose="020B0604020202020204" pitchFamily="34" charset="0"/>
              </a:rPr>
              <a:t>)  </a:t>
            </a:r>
          </a:p>
          <a:p>
            <a:pPr eaLnBrk="1" hangingPunct="1">
              <a:spcBef>
                <a:spcPct val="50000"/>
              </a:spcBef>
              <a:buFont typeface="Arial" panose="020B0604020202020204" pitchFamily="34" charset="0"/>
              <a:buChar char="•"/>
            </a:pPr>
            <a:r>
              <a:rPr lang="en-US" altLang="en-US" sz="2200" dirty="0">
                <a:latin typeface="Arial" panose="020B0604020202020204" pitchFamily="34" charset="0"/>
                <a:cs typeface="Times New Roman" panose="02020603050405020304" pitchFamily="18" charset="0"/>
                <a:sym typeface="Wingdings" panose="05000000000000000000" pitchFamily="2" charset="2"/>
              </a:rPr>
              <a:t>Providing </a:t>
            </a:r>
            <a:r>
              <a:rPr lang="en-US" altLang="en-US" sz="2200" dirty="0">
                <a:latin typeface="Arial" panose="020B0604020202020204" pitchFamily="34" charset="0"/>
              </a:rPr>
              <a:t>support for research conducted </a:t>
            </a:r>
            <a:br>
              <a:rPr lang="en-US" altLang="en-US" sz="2200" dirty="0">
                <a:latin typeface="Arial" panose="020B0604020202020204" pitchFamily="34" charset="0"/>
              </a:rPr>
            </a:br>
            <a:r>
              <a:rPr lang="en-US" altLang="en-US" sz="2200" dirty="0">
                <a:latin typeface="Arial" panose="020B0604020202020204" pitchFamily="34" charset="0"/>
              </a:rPr>
              <a:t>by scientists in universities, medical schools, </a:t>
            </a:r>
            <a:br>
              <a:rPr lang="en-US" altLang="en-US" sz="2200" dirty="0">
                <a:latin typeface="Arial" panose="020B0604020202020204" pitchFamily="34" charset="0"/>
              </a:rPr>
            </a:br>
            <a:r>
              <a:rPr lang="en-US" altLang="en-US" sz="2200" dirty="0">
                <a:latin typeface="Arial" panose="020B0604020202020204" pitchFamily="34" charset="0"/>
              </a:rPr>
              <a:t>hospitals, and other research institutions </a:t>
            </a:r>
            <a:br>
              <a:rPr lang="en-US" altLang="en-US" sz="2200" dirty="0">
                <a:latin typeface="Arial" panose="020B0604020202020204" pitchFamily="34" charset="0"/>
              </a:rPr>
            </a:br>
            <a:r>
              <a:rPr lang="en-US" altLang="en-US" sz="2200" dirty="0">
                <a:latin typeface="Arial" panose="020B0604020202020204" pitchFamily="34" charset="0"/>
              </a:rPr>
              <a:t>throughout the country and abroad </a:t>
            </a:r>
            <a:br>
              <a:rPr lang="en-US" altLang="en-US" sz="2200" dirty="0">
                <a:latin typeface="Arial" panose="020B0604020202020204" pitchFamily="34" charset="0"/>
              </a:rPr>
            </a:br>
            <a:r>
              <a:rPr lang="en-US" altLang="en-US" sz="2200" dirty="0">
                <a:latin typeface="Arial" panose="020B0604020202020204" pitchFamily="34" charset="0"/>
              </a:rPr>
              <a:t>(</a:t>
            </a:r>
            <a:r>
              <a:rPr lang="en-US" altLang="en-US" sz="2200" b="1" dirty="0">
                <a:latin typeface="Arial" panose="020B0604020202020204" pitchFamily="34" charset="0"/>
              </a:rPr>
              <a:t>extramural</a:t>
            </a:r>
            <a:r>
              <a:rPr lang="en-US" altLang="en-US" sz="2200" dirty="0">
                <a:latin typeface="Arial" panose="020B0604020202020204" pitchFamily="34" charset="0"/>
              </a:rPr>
              <a:t>)</a:t>
            </a:r>
          </a:p>
          <a:p>
            <a:pPr eaLnBrk="1" hangingPunct="1">
              <a:spcBef>
                <a:spcPct val="50000"/>
              </a:spcBef>
              <a:buFont typeface="Arial" panose="020B0604020202020204" pitchFamily="34" charset="0"/>
              <a:buChar char="•"/>
            </a:pPr>
            <a:r>
              <a:rPr lang="en-US" altLang="en-US" sz="2200" dirty="0">
                <a:latin typeface="Arial" panose="020B0604020202020204" pitchFamily="34" charset="0"/>
              </a:rPr>
              <a:t>Training biomedical researchers </a:t>
            </a:r>
          </a:p>
          <a:p>
            <a:pPr eaLnBrk="1" hangingPunct="1">
              <a:spcBef>
                <a:spcPct val="50000"/>
              </a:spcBef>
              <a:buFont typeface="Arial" panose="020B0604020202020204" pitchFamily="34" charset="0"/>
              <a:buChar char="•"/>
            </a:pPr>
            <a:r>
              <a:rPr lang="en-US" altLang="en-US" sz="2200" dirty="0">
                <a:latin typeface="Arial" panose="020B0604020202020204" pitchFamily="34" charset="0"/>
              </a:rPr>
              <a:t>The communication of medical information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1981200" y="131620"/>
            <a:ext cx="8229600" cy="1059873"/>
          </a:xfrm>
        </p:spPr>
        <p:txBody>
          <a:bodyPr/>
          <a:lstStyle/>
          <a:p>
            <a:pPr algn="ctr"/>
            <a:r>
              <a:rPr lang="en-US" altLang="en-US" dirty="0">
                <a:solidFill>
                  <a:schemeClr val="tx1"/>
                </a:solidFill>
                <a:ea typeface="ＭＳ Ｐゴシック" panose="020B0600070205080204" pitchFamily="34" charset="-128"/>
              </a:rPr>
              <a:t>Management Controls Survey</a:t>
            </a:r>
            <a:br>
              <a:rPr lang="en-US" altLang="en-US" sz="2800" dirty="0">
                <a:ea typeface="ＭＳ Ｐゴシック" panose="020B0600070205080204" pitchFamily="34" charset="-128"/>
              </a:rPr>
            </a:br>
            <a:endParaRPr lang="en-US" altLang="en-US" sz="2800" dirty="0">
              <a:ea typeface="ＭＳ Ｐゴシック" panose="020B0600070205080204" pitchFamily="34" charset="-128"/>
            </a:endParaRPr>
          </a:p>
        </p:txBody>
      </p:sp>
      <p:sp>
        <p:nvSpPr>
          <p:cNvPr id="16387" name="Rectangle 3"/>
          <p:cNvSpPr>
            <a:spLocks noGrp="1"/>
          </p:cNvSpPr>
          <p:nvPr>
            <p:ph type="body" idx="4294967295"/>
          </p:nvPr>
        </p:nvSpPr>
        <p:spPr>
          <a:xfrm>
            <a:off x="1094509" y="1447800"/>
            <a:ext cx="10099963" cy="4038600"/>
          </a:xfrm>
        </p:spPr>
        <p:txBody>
          <a:bodyPr/>
          <a:lstStyle/>
          <a:p>
            <a:pPr>
              <a:lnSpc>
                <a:spcPct val="90000"/>
              </a:lnSpc>
            </a:pPr>
            <a:r>
              <a:rPr lang="en-US" altLang="en-US" sz="2400" dirty="0">
                <a:ea typeface="ＭＳ Ｐゴシック" panose="020B0600070205080204" pitchFamily="34" charset="-128"/>
              </a:rPr>
              <a:t>Scientific Directors are responsible for conducting the intramural self-assessment of management controls</a:t>
            </a:r>
          </a:p>
          <a:p>
            <a:pPr>
              <a:lnSpc>
                <a:spcPct val="90000"/>
              </a:lnSpc>
            </a:pPr>
            <a:endParaRPr lang="en-US" altLang="en-US" sz="2400" dirty="0">
              <a:ea typeface="ＭＳ Ｐゴシック" panose="020B0600070205080204" pitchFamily="34" charset="-128"/>
            </a:endParaRPr>
          </a:p>
          <a:p>
            <a:pPr>
              <a:lnSpc>
                <a:spcPct val="90000"/>
              </a:lnSpc>
            </a:pPr>
            <a:r>
              <a:rPr lang="en-US" altLang="en-US" sz="2400" dirty="0">
                <a:ea typeface="ＭＳ Ｐゴシック" panose="020B0600070205080204" pitchFamily="34" charset="-128"/>
              </a:rPr>
              <a:t>A committee of intramural management experts designed a self-assessment questionnaire form to be filled out by each Scientific Director every year </a:t>
            </a:r>
          </a:p>
          <a:p>
            <a:pPr>
              <a:lnSpc>
                <a:spcPct val="90000"/>
              </a:lnSpc>
            </a:pPr>
            <a:endParaRPr lang="en-US" altLang="en-US" dirty="0">
              <a:ea typeface="ＭＳ Ｐゴシック" panose="020B0600070205080204" pitchFamily="34" charset="-128"/>
            </a:endParaRPr>
          </a:p>
        </p:txBody>
      </p:sp>
      <p:sp>
        <p:nvSpPr>
          <p:cNvPr id="2" name="TextBox 1">
            <a:extLst>
              <a:ext uri="{FF2B5EF4-FFF2-40B4-BE49-F238E27FC236}">
                <a16:creationId xmlns:a16="http://schemas.microsoft.com/office/drawing/2014/main" id="{C695CB20-6C95-4815-8913-E1634E6B715D}"/>
              </a:ext>
            </a:extLst>
          </p:cNvPr>
          <p:cNvSpPr txBox="1"/>
          <p:nvPr/>
        </p:nvSpPr>
        <p:spPr>
          <a:xfrm>
            <a:off x="4932485" y="5496599"/>
            <a:ext cx="7232814" cy="800219"/>
          </a:xfrm>
          <a:prstGeom prst="rect">
            <a:avLst/>
          </a:prstGeom>
          <a:noFill/>
        </p:spPr>
        <p:txBody>
          <a:bodyPr wrap="none" rtlCol="0">
            <a:spAutoFit/>
          </a:bodyPr>
          <a:lstStyle/>
          <a:p>
            <a:r>
              <a:rPr lang="en-US" dirty="0"/>
              <a:t>For details see:</a:t>
            </a:r>
          </a:p>
          <a:p>
            <a:r>
              <a:rPr lang="en-US" sz="1400" dirty="0">
                <a:hlinkClick r:id="rId3"/>
              </a:rPr>
              <a:t>https://oir.nih.gov/sourcebook/intramural-program-oversight/management-controls-survey</a:t>
            </a:r>
            <a:endParaRPr lang="en-US" sz="1400" dirty="0"/>
          </a:p>
          <a:p>
            <a:r>
              <a:rPr lang="en-US" sz="1400" dirty="0"/>
              <a:t> </a:t>
            </a:r>
          </a:p>
        </p:txBody>
      </p:sp>
    </p:spTree>
    <p:extLst>
      <p:ext uri="{BB962C8B-B14F-4D97-AF65-F5344CB8AC3E}">
        <p14:creationId xmlns:p14="http://schemas.microsoft.com/office/powerpoint/2010/main" val="24327046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937"/>
            <a:ext cx="10972800" cy="901700"/>
          </a:xfrm>
        </p:spPr>
        <p:txBody>
          <a:bodyPr/>
          <a:lstStyle/>
          <a:p>
            <a:pPr algn="ctr"/>
            <a:r>
              <a:rPr lang="en-US" dirty="0">
                <a:solidFill>
                  <a:schemeClr val="tx1"/>
                </a:solidFill>
              </a:rPr>
              <a:t>Topics Covered in the Survey Include</a:t>
            </a:r>
          </a:p>
        </p:txBody>
      </p:sp>
      <p:sp>
        <p:nvSpPr>
          <p:cNvPr id="3" name="Content Placeholder 2"/>
          <p:cNvSpPr>
            <a:spLocks noGrp="1"/>
          </p:cNvSpPr>
          <p:nvPr>
            <p:ph idx="1"/>
          </p:nvPr>
        </p:nvSpPr>
        <p:spPr>
          <a:xfrm>
            <a:off x="609600" y="439256"/>
            <a:ext cx="10972800" cy="4591050"/>
          </a:xfrm>
        </p:spPr>
        <p:txBody>
          <a:bodyPr/>
          <a:lstStyle/>
          <a:p>
            <a:r>
              <a:rPr lang="en-US" b="1" dirty="0"/>
              <a:t>Program and Project Planning/Management</a:t>
            </a:r>
            <a:endParaRPr lang="en-US" dirty="0"/>
          </a:p>
          <a:p>
            <a:pPr lvl="1"/>
            <a:r>
              <a:rPr lang="en-US" dirty="0"/>
              <a:t>Protection of Human Subjects and Standards for Clinical Research</a:t>
            </a:r>
          </a:p>
          <a:p>
            <a:pPr lvl="1"/>
            <a:r>
              <a:rPr lang="en-US" dirty="0"/>
              <a:t>Rules Covering Involvement of Intramural Scientists and Use of Intramural Facilities in NIH-Funded Extramural Projects</a:t>
            </a:r>
          </a:p>
          <a:p>
            <a:pPr lvl="1"/>
            <a:r>
              <a:rPr lang="en-US" dirty="0"/>
              <a:t>Board of Scientific Counselor Reviews</a:t>
            </a:r>
          </a:p>
          <a:p>
            <a:pPr lvl="1"/>
            <a:r>
              <a:rPr lang="en-US" dirty="0"/>
              <a:t>Animal Care and Use</a:t>
            </a:r>
          </a:p>
          <a:p>
            <a:pPr lvl="1"/>
            <a:r>
              <a:rPr lang="en-US" dirty="0"/>
              <a:t>Scientific Misconduct</a:t>
            </a:r>
          </a:p>
          <a:p>
            <a:pPr lvl="1"/>
            <a:r>
              <a:rPr lang="en-US" dirty="0"/>
              <a:t>Administrative Procedures</a:t>
            </a:r>
          </a:p>
          <a:p>
            <a:r>
              <a:rPr lang="en-US" b="1" dirty="0"/>
              <a:t>Health and Safety of Intramural Personnel</a:t>
            </a:r>
            <a:endParaRPr lang="en-US" dirty="0"/>
          </a:p>
          <a:p>
            <a:r>
              <a:rPr lang="en-US" b="1" dirty="0"/>
              <a:t>Recruitment, Appointment, Retention and Evaluation of Scientific and Technical Personnel</a:t>
            </a:r>
            <a:endParaRPr lang="en-US" dirty="0"/>
          </a:p>
          <a:p>
            <a:pPr lvl="1"/>
            <a:r>
              <a:rPr lang="en-US" dirty="0"/>
              <a:t>Tenure Track</a:t>
            </a:r>
          </a:p>
          <a:p>
            <a:pPr lvl="1"/>
            <a:r>
              <a:rPr lang="en-US" dirty="0"/>
              <a:t>Women and Minority Scientists</a:t>
            </a:r>
          </a:p>
          <a:p>
            <a:pPr lvl="1"/>
            <a:r>
              <a:rPr lang="en-US" dirty="0"/>
              <a:t>Evaluation of Scientific and Technical Personnel</a:t>
            </a:r>
          </a:p>
          <a:p>
            <a:r>
              <a:rPr lang="en-US" b="1" dirty="0"/>
              <a:t>Conflict of Interest</a:t>
            </a:r>
            <a:endParaRPr lang="en-US" dirty="0"/>
          </a:p>
          <a:p>
            <a:r>
              <a:rPr lang="en-US" b="1" dirty="0"/>
              <a:t>Technology Transfer</a:t>
            </a:r>
            <a:endParaRPr lang="en-US" dirty="0"/>
          </a:p>
        </p:txBody>
      </p:sp>
    </p:spTree>
    <p:extLst>
      <p:ext uri="{BB962C8B-B14F-4D97-AF65-F5344CB8AC3E}">
        <p14:creationId xmlns:p14="http://schemas.microsoft.com/office/powerpoint/2010/main" val="1279373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00"/>
            <a:ext cx="10972800" cy="901700"/>
          </a:xfrm>
        </p:spPr>
        <p:txBody>
          <a:bodyPr/>
          <a:lstStyle/>
          <a:p>
            <a:pPr algn="ctr"/>
            <a:r>
              <a:rPr lang="en-US" dirty="0">
                <a:solidFill>
                  <a:schemeClr val="tx1"/>
                </a:solidFill>
              </a:rPr>
              <a:t>Administrative Review of Scientific Directors</a:t>
            </a:r>
          </a:p>
        </p:txBody>
      </p:sp>
      <p:sp>
        <p:nvSpPr>
          <p:cNvPr id="3" name="Content Placeholder 2"/>
          <p:cNvSpPr>
            <a:spLocks noGrp="1"/>
          </p:cNvSpPr>
          <p:nvPr>
            <p:ph idx="1"/>
          </p:nvPr>
        </p:nvSpPr>
        <p:spPr>
          <a:xfrm>
            <a:off x="609600" y="798294"/>
            <a:ext cx="10972800" cy="4591957"/>
          </a:xfrm>
        </p:spPr>
        <p:txBody>
          <a:bodyPr/>
          <a:lstStyle/>
          <a:p>
            <a:r>
              <a:rPr lang="en-US" sz="2400" dirty="0"/>
              <a:t>Each Scientific Director should be reviewed by an </a:t>
            </a:r>
            <a:r>
              <a:rPr lang="en-US" sz="2400" i="1" dirty="0"/>
              <a:t>ad hoc</a:t>
            </a:r>
            <a:r>
              <a:rPr lang="en-US" sz="2400" dirty="0"/>
              <a:t> external committee every four-to-six years or as the need arises.</a:t>
            </a:r>
          </a:p>
          <a:p>
            <a:endParaRPr lang="en-US" sz="1000" dirty="0"/>
          </a:p>
          <a:p>
            <a:r>
              <a:rPr lang="en-US" sz="2400" dirty="0"/>
              <a:t>The Scientific Director submits a progress report, covering the four-to-six year period since the previous review, to the chair of the </a:t>
            </a:r>
            <a:r>
              <a:rPr lang="en-US" sz="2400" i="1" dirty="0"/>
              <a:t>ad hoc </a:t>
            </a:r>
            <a:r>
              <a:rPr lang="en-US" sz="2400" dirty="0"/>
              <a:t>committee. This report should describe short-and long-term goals and program achievements since the previous review or since assuming the position of SD.</a:t>
            </a:r>
          </a:p>
          <a:p>
            <a:endParaRPr lang="en-US" sz="1000" dirty="0"/>
          </a:p>
          <a:p>
            <a:r>
              <a:rPr lang="en-US" sz="2400" i="1" dirty="0"/>
              <a:t>Ad hoc</a:t>
            </a:r>
            <a:r>
              <a:rPr lang="en-US" sz="2400" dirty="0"/>
              <a:t> committee conducts review of the Scientific Director which should include interviews with the Scientific Director, Lab/Branch Chiefs, IC scientists at all levels, the IC Director, and the DDIR. Letters of reference may be solicited as appropriate.</a:t>
            </a:r>
          </a:p>
          <a:p>
            <a:endParaRPr lang="en-US" sz="1000" dirty="0"/>
          </a:p>
          <a:p>
            <a:r>
              <a:rPr lang="en-US" sz="2400" dirty="0"/>
              <a:t>Chair, </a:t>
            </a:r>
            <a:r>
              <a:rPr lang="en-US" sz="2400" i="1" dirty="0"/>
              <a:t>ad hoc</a:t>
            </a:r>
            <a:r>
              <a:rPr lang="en-US" sz="2400" dirty="0"/>
              <a:t> committee, submits a report to the Advisory Council or Board, via the IC Director, entitled "Review of the Scientific Director (IC)". </a:t>
            </a:r>
          </a:p>
        </p:txBody>
      </p:sp>
      <p:sp>
        <p:nvSpPr>
          <p:cNvPr id="4" name="Slide Number Placeholder 3"/>
          <p:cNvSpPr>
            <a:spLocks noGrp="1"/>
          </p:cNvSpPr>
          <p:nvPr>
            <p:ph type="sldNum" sz="quarter" idx="12"/>
          </p:nvPr>
        </p:nvSpPr>
        <p:spPr>
          <a:xfrm>
            <a:off x="6400798" y="5994403"/>
            <a:ext cx="5718628" cy="435430"/>
          </a:xfrm>
        </p:spPr>
        <p:txBody>
          <a:bodyPr/>
          <a:lstStyle/>
          <a:p>
            <a:pPr>
              <a:defRPr/>
            </a:pPr>
            <a:r>
              <a:rPr lang="en-US" altLang="en-US" dirty="0"/>
              <a:t>For details see:</a:t>
            </a:r>
          </a:p>
          <a:p>
            <a:pPr>
              <a:defRPr/>
            </a:pPr>
            <a:r>
              <a:rPr lang="en-US" altLang="en-US" sz="1600" dirty="0">
                <a:hlinkClick r:id="rId2"/>
              </a:rPr>
              <a:t>https://oir.nih.gov/sourcebook/processes-reviewing-nih-intramural-science/guidelines-review-scientific-directors</a:t>
            </a:r>
            <a:endParaRPr lang="en-US" altLang="en-US" sz="1600" dirty="0"/>
          </a:p>
          <a:p>
            <a:pPr>
              <a:defRPr/>
            </a:pPr>
            <a:endParaRPr lang="en-US" altLang="en-US" sz="1600" dirty="0"/>
          </a:p>
        </p:txBody>
      </p:sp>
    </p:spTree>
    <p:extLst>
      <p:ext uri="{BB962C8B-B14F-4D97-AF65-F5344CB8AC3E}">
        <p14:creationId xmlns:p14="http://schemas.microsoft.com/office/powerpoint/2010/main" val="526413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00"/>
            <a:ext cx="10972800" cy="901700"/>
          </a:xfrm>
        </p:spPr>
        <p:txBody>
          <a:bodyPr/>
          <a:lstStyle/>
          <a:p>
            <a:pPr algn="ctr"/>
            <a:r>
              <a:rPr lang="en-US" dirty="0">
                <a:solidFill>
                  <a:schemeClr val="tx1"/>
                </a:solidFill>
              </a:rPr>
              <a:t>The NIH Equity Committee</a:t>
            </a:r>
          </a:p>
        </p:txBody>
      </p:sp>
      <p:sp>
        <p:nvSpPr>
          <p:cNvPr id="3" name="Content Placeholder 2"/>
          <p:cNvSpPr>
            <a:spLocks noGrp="1"/>
          </p:cNvSpPr>
          <p:nvPr>
            <p:ph idx="1"/>
          </p:nvPr>
        </p:nvSpPr>
        <p:spPr>
          <a:xfrm>
            <a:off x="609600" y="1059546"/>
            <a:ext cx="10972800" cy="4591957"/>
          </a:xfrm>
        </p:spPr>
        <p:txBody>
          <a:bodyPr/>
          <a:lstStyle/>
          <a:p>
            <a:r>
              <a:rPr lang="en-US" sz="2400" dirty="0"/>
              <a:t>The NIH Equity Committee was established in response to the recommendations of the Task Force on Gender Inequity in the NIH Intramural Research Program.  </a:t>
            </a:r>
          </a:p>
          <a:p>
            <a:endParaRPr lang="en-US" sz="1000" dirty="0"/>
          </a:p>
          <a:p>
            <a:r>
              <a:rPr lang="en-US" sz="2400" dirty="0"/>
              <a:t>Its charge is to support efforts to assure equity at the NIH by the Scientific Directors. </a:t>
            </a:r>
          </a:p>
          <a:p>
            <a:pPr marL="0" indent="0">
              <a:buNone/>
            </a:pPr>
            <a:r>
              <a:rPr lang="en-US" sz="1000" dirty="0"/>
              <a:t> </a:t>
            </a:r>
          </a:p>
          <a:p>
            <a:r>
              <a:rPr lang="en-US" sz="2400" dirty="0"/>
              <a:t>The NEC meets monthly to consider, from each intramural program, demographic data and plans to improve the representation and environment for women and other scientists under-represented at the NIH.  </a:t>
            </a:r>
          </a:p>
          <a:p>
            <a:endParaRPr lang="en-US" sz="1000" dirty="0"/>
          </a:p>
          <a:p>
            <a:r>
              <a:rPr lang="en-US" sz="2400" dirty="0"/>
              <a:t>Approximately once per year, each Scientific Director will present at the NIH Equity Committee.</a:t>
            </a:r>
          </a:p>
        </p:txBody>
      </p:sp>
    </p:spTree>
    <p:extLst>
      <p:ext uri="{BB962C8B-B14F-4D97-AF65-F5344CB8AC3E}">
        <p14:creationId xmlns:p14="http://schemas.microsoft.com/office/powerpoint/2010/main" val="1276439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900"/>
            <a:ext cx="10972800" cy="901700"/>
          </a:xfrm>
        </p:spPr>
        <p:txBody>
          <a:bodyPr/>
          <a:lstStyle/>
          <a:p>
            <a:pPr algn="ctr"/>
            <a:r>
              <a:rPr lang="en-US" dirty="0">
                <a:solidFill>
                  <a:schemeClr val="tx1"/>
                </a:solidFill>
              </a:rPr>
              <a:t>Scientific Review of Scientific Directors’ </a:t>
            </a:r>
            <a:br>
              <a:rPr lang="en-US" dirty="0">
                <a:solidFill>
                  <a:schemeClr val="tx1"/>
                </a:solidFill>
              </a:rPr>
            </a:br>
            <a:r>
              <a:rPr lang="en-US" dirty="0">
                <a:solidFill>
                  <a:schemeClr val="tx1"/>
                </a:solidFill>
              </a:rPr>
              <a:t>Independent Research</a:t>
            </a:r>
          </a:p>
        </p:txBody>
      </p:sp>
      <p:sp>
        <p:nvSpPr>
          <p:cNvPr id="3" name="Content Placeholder 2"/>
          <p:cNvSpPr>
            <a:spLocks noGrp="1"/>
          </p:cNvSpPr>
          <p:nvPr>
            <p:ph idx="1"/>
          </p:nvPr>
        </p:nvSpPr>
        <p:spPr>
          <a:xfrm>
            <a:off x="609600" y="1378865"/>
            <a:ext cx="10972800" cy="4591957"/>
          </a:xfrm>
        </p:spPr>
        <p:txBody>
          <a:bodyPr/>
          <a:lstStyle/>
          <a:p>
            <a:r>
              <a:rPr lang="en-US" sz="2400" dirty="0"/>
              <a:t>Scientific Directors with independent research resources must undergo BSC review at least once every 4 years.</a:t>
            </a:r>
          </a:p>
          <a:p>
            <a:endParaRPr lang="en-US" sz="2400" dirty="0"/>
          </a:p>
          <a:p>
            <a:r>
              <a:rPr lang="en-US" sz="2400" dirty="0"/>
              <a:t>The NIH Deputy Director for Intramural Research or his/her designee must be present for the report of the BSC to the IC Director, when a Scientific Director is reviewed by the BSC.</a:t>
            </a:r>
          </a:p>
        </p:txBody>
      </p:sp>
    </p:spTree>
    <p:extLst>
      <p:ext uri="{BB962C8B-B14F-4D97-AF65-F5344CB8AC3E}">
        <p14:creationId xmlns:p14="http://schemas.microsoft.com/office/powerpoint/2010/main" val="1426821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Mandated Training for Scientific Staff Working in </a:t>
            </a:r>
            <a:br>
              <a:rPr lang="en-US" dirty="0">
                <a:solidFill>
                  <a:schemeClr val="tx1"/>
                </a:solidFill>
              </a:rPr>
            </a:br>
            <a:r>
              <a:rPr lang="en-US" dirty="0">
                <a:solidFill>
                  <a:schemeClr val="tx1"/>
                </a:solidFill>
              </a:rPr>
              <a:t>NIH Facilities</a:t>
            </a:r>
          </a:p>
        </p:txBody>
      </p:sp>
      <p:sp>
        <p:nvSpPr>
          <p:cNvPr id="3" name="Content Placeholder 2"/>
          <p:cNvSpPr>
            <a:spLocks noGrp="1"/>
          </p:cNvSpPr>
          <p:nvPr>
            <p:ph idx="1"/>
          </p:nvPr>
        </p:nvSpPr>
        <p:spPr>
          <a:xfrm>
            <a:off x="609600" y="1365250"/>
            <a:ext cx="10972800" cy="4077607"/>
          </a:xfrm>
        </p:spPr>
        <p:txBody>
          <a:bodyPr/>
          <a:lstStyle/>
          <a:p>
            <a:r>
              <a:rPr lang="en-US" dirty="0"/>
              <a:t>The Scientific Director is ultimately responsible for assuring that all scientific staff within her/his IC are properly trained.</a:t>
            </a:r>
          </a:p>
          <a:p>
            <a:r>
              <a:rPr lang="en-US" dirty="0"/>
              <a:t>Mandated training includes:</a:t>
            </a:r>
          </a:p>
          <a:p>
            <a:pPr lvl="1"/>
            <a:r>
              <a:rPr lang="en-US" b="1" dirty="0"/>
              <a:t>Introduction to Laboratory Safety</a:t>
            </a:r>
            <a:r>
              <a:rPr lang="en-US" dirty="0"/>
              <a:t> </a:t>
            </a:r>
            <a:r>
              <a:rPr lang="en-US" sz="1600" dirty="0">
                <a:hlinkClick r:id="rId2"/>
              </a:rPr>
              <a:t>https://www.safetytraining.nih.gov/default.aspx?m=Please-Log-In</a:t>
            </a:r>
            <a:endParaRPr lang="en-US" sz="1600" dirty="0"/>
          </a:p>
          <a:p>
            <a:pPr lvl="1"/>
            <a:r>
              <a:rPr lang="en-US" b="1" u="sng" dirty="0">
                <a:hlinkClick r:id="rId3"/>
              </a:rPr>
              <a:t>Introduction to the Responsible Conduct of Research</a:t>
            </a:r>
            <a:r>
              <a:rPr lang="en-US" dirty="0"/>
              <a:t> </a:t>
            </a:r>
          </a:p>
          <a:p>
            <a:pPr lvl="1"/>
            <a:r>
              <a:rPr lang="en-US" b="1" u="sng" dirty="0">
                <a:hlinkClick r:id="rId4"/>
              </a:rPr>
              <a:t>NIH Computer Security &amp; Privacy Awareness</a:t>
            </a:r>
            <a:r>
              <a:rPr lang="en-US" dirty="0"/>
              <a:t> </a:t>
            </a:r>
          </a:p>
          <a:p>
            <a:pPr lvl="1"/>
            <a:r>
              <a:rPr lang="en-US" b="1" u="sng" dirty="0">
                <a:hlinkClick r:id="rId5"/>
              </a:rPr>
              <a:t>NIH Environmental Management (NEMS) Awareness</a:t>
            </a:r>
            <a:endParaRPr lang="en-US" dirty="0"/>
          </a:p>
          <a:p>
            <a:pPr lvl="1"/>
            <a:r>
              <a:rPr lang="en-US" b="1" u="sng" dirty="0">
                <a:hlinkClick r:id="rId6"/>
              </a:rPr>
              <a:t>NIH Prevention of Sexual Harassment</a:t>
            </a:r>
            <a:r>
              <a:rPr lang="en-US" dirty="0"/>
              <a:t> </a:t>
            </a:r>
          </a:p>
          <a:p>
            <a:pPr lvl="1"/>
            <a:r>
              <a:rPr lang="en-US" b="1" u="sng" dirty="0">
                <a:hlinkClick r:id="rId7"/>
              </a:rPr>
              <a:t>Protection of Human Research Subjects</a:t>
            </a:r>
            <a:endParaRPr lang="en-US" dirty="0"/>
          </a:p>
          <a:p>
            <a:pPr lvl="1"/>
            <a:r>
              <a:rPr lang="en-US" b="1" dirty="0"/>
              <a:t>Technology Transfer Online Training</a:t>
            </a:r>
            <a:r>
              <a:rPr lang="en-US" dirty="0"/>
              <a:t> </a:t>
            </a:r>
          </a:p>
          <a:p>
            <a:pPr marL="406400" lvl="1" indent="0">
              <a:buNone/>
            </a:pPr>
            <a:r>
              <a:rPr lang="en-US" sz="1600" dirty="0"/>
              <a:t>	</a:t>
            </a:r>
            <a:r>
              <a:rPr lang="en-US" sz="1600" dirty="0">
                <a:hlinkClick r:id="rId8"/>
              </a:rPr>
              <a:t>https://oir.nih.gov/sourcebook/personnel/recruitment-processes-policies-checklists/mandated-training-scientific-staff-working-nih-facilities</a:t>
            </a:r>
            <a:endParaRPr lang="en-US" sz="1600" dirty="0"/>
          </a:p>
          <a:p>
            <a:pPr marL="406400" lvl="1" indent="0">
              <a:buNone/>
            </a:pPr>
            <a:endParaRPr lang="en-US" sz="1600" dirty="0"/>
          </a:p>
          <a:p>
            <a:pPr lvl="1"/>
            <a:endParaRPr lang="en-US" sz="1600" dirty="0"/>
          </a:p>
          <a:p>
            <a:pPr lvl="1"/>
            <a:endParaRPr lang="en-US" sz="1600" dirty="0"/>
          </a:p>
          <a:p>
            <a:pPr lvl="1"/>
            <a:endParaRPr lang="en-US" sz="1600" dirty="0"/>
          </a:p>
        </p:txBody>
      </p:sp>
      <p:sp>
        <p:nvSpPr>
          <p:cNvPr id="4" name="Slide Number Placeholder 3"/>
          <p:cNvSpPr>
            <a:spLocks noGrp="1"/>
          </p:cNvSpPr>
          <p:nvPr>
            <p:ph type="sldNum" sz="quarter" idx="12"/>
          </p:nvPr>
        </p:nvSpPr>
        <p:spPr>
          <a:xfrm>
            <a:off x="6313715" y="5463041"/>
            <a:ext cx="6807200" cy="457200"/>
          </a:xfrm>
        </p:spPr>
        <p:txBody>
          <a:bodyPr/>
          <a:lstStyle/>
          <a:p>
            <a:pPr>
              <a:defRPr/>
            </a:pPr>
            <a:r>
              <a:rPr lang="en-US" altLang="en-US" dirty="0"/>
              <a:t>For details see:</a:t>
            </a:r>
          </a:p>
          <a:p>
            <a:pPr>
              <a:defRPr/>
            </a:pPr>
            <a:r>
              <a:rPr lang="en-US" altLang="en-US" sz="1400" dirty="0">
                <a:hlinkClick r:id="rId9"/>
              </a:rPr>
              <a:t>https://mandatorytraining.nih.gov/</a:t>
            </a:r>
            <a:endParaRPr lang="en-US" altLang="en-US" sz="1400" dirty="0"/>
          </a:p>
          <a:p>
            <a:pPr>
              <a:defRPr/>
            </a:pPr>
            <a:r>
              <a:rPr lang="en-US" altLang="en-US" dirty="0"/>
              <a:t>and</a:t>
            </a:r>
          </a:p>
          <a:p>
            <a:pPr>
              <a:defRPr/>
            </a:pPr>
            <a:r>
              <a:rPr lang="en-US" altLang="en-US" sz="1400" dirty="0">
                <a:hlinkClick r:id="rId8"/>
              </a:rPr>
              <a:t>https://oir.nih.gov/sourcebook/personnel/recruitment-processes-policies-checklists/mandated-training-scientific-staff-working-nih-facilities</a:t>
            </a:r>
            <a:endParaRPr lang="en-US" altLang="en-US" sz="1400" dirty="0"/>
          </a:p>
          <a:p>
            <a:pPr>
              <a:defRPr/>
            </a:pPr>
            <a:endParaRPr lang="en-US" altLang="en-US" dirty="0"/>
          </a:p>
        </p:txBody>
      </p:sp>
    </p:spTree>
    <p:extLst>
      <p:ext uri="{BB962C8B-B14F-4D97-AF65-F5344CB8AC3E}">
        <p14:creationId xmlns:p14="http://schemas.microsoft.com/office/powerpoint/2010/main" val="366010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1981200" y="34635"/>
            <a:ext cx="8229600" cy="987671"/>
          </a:xfrm>
        </p:spPr>
        <p:txBody>
          <a:bodyPr/>
          <a:lstStyle/>
          <a:p>
            <a:pPr algn="ctr"/>
            <a:r>
              <a:rPr lang="en-US" altLang="en-US" sz="2800" dirty="0">
                <a:solidFill>
                  <a:schemeClr val="tx1"/>
                </a:solidFill>
                <a:ea typeface="ＭＳ Ｐゴシック" panose="020B0600070205080204" pitchFamily="34" charset="-128"/>
              </a:rPr>
              <a:t>Key Resources</a:t>
            </a:r>
          </a:p>
        </p:txBody>
      </p:sp>
      <p:sp>
        <p:nvSpPr>
          <p:cNvPr id="16387" name="Rectangle 3"/>
          <p:cNvSpPr>
            <a:spLocks noGrp="1"/>
          </p:cNvSpPr>
          <p:nvPr>
            <p:ph type="body" idx="4294967295"/>
          </p:nvPr>
        </p:nvSpPr>
        <p:spPr>
          <a:xfrm>
            <a:off x="1039096" y="1123676"/>
            <a:ext cx="10321636" cy="4062046"/>
          </a:xfrm>
        </p:spPr>
        <p:txBody>
          <a:bodyPr/>
          <a:lstStyle/>
          <a:p>
            <a:pPr>
              <a:lnSpc>
                <a:spcPct val="90000"/>
              </a:lnSpc>
            </a:pPr>
            <a:r>
              <a:rPr lang="en-US" altLang="en-US" sz="2400" dirty="0">
                <a:ea typeface="ＭＳ Ｐゴシック" panose="020B0600070205080204" pitchFamily="34" charset="-128"/>
              </a:rPr>
              <a:t>Scientific Directors </a:t>
            </a:r>
            <a:r>
              <a:rPr lang="en-US" altLang="en-US" sz="2400" dirty="0" err="1">
                <a:ea typeface="ＭＳ Ｐゴシック" panose="020B0600070205080204" pitchFamily="34" charset="-128"/>
              </a:rPr>
              <a:t>listserve</a:t>
            </a:r>
            <a:r>
              <a:rPr lang="en-US" altLang="en-US" sz="2400" dirty="0">
                <a:ea typeface="ＭＳ Ｐゴシック" panose="020B0600070205080204" pitchFamily="34" charset="-128"/>
              </a:rPr>
              <a:t> (see your OIR contact to be added)</a:t>
            </a:r>
          </a:p>
          <a:p>
            <a:pPr marL="0" indent="0">
              <a:lnSpc>
                <a:spcPct val="90000"/>
              </a:lnSpc>
              <a:buNone/>
            </a:pPr>
            <a:endParaRPr lang="en-US" altLang="en-US" sz="800" dirty="0">
              <a:ea typeface="ＭＳ Ｐゴシック" panose="020B0600070205080204" pitchFamily="34" charset="-128"/>
            </a:endParaRPr>
          </a:p>
          <a:p>
            <a:pPr>
              <a:lnSpc>
                <a:spcPct val="90000"/>
              </a:lnSpc>
            </a:pPr>
            <a:r>
              <a:rPr lang="en-US" altLang="en-US" sz="2400" dirty="0">
                <a:ea typeface="ＭＳ Ｐゴシック" panose="020B0600070205080204" pitchFamily="34" charset="-128"/>
              </a:rPr>
              <a:t>Scientific Directors </a:t>
            </a:r>
            <a:r>
              <a:rPr lang="en-US" altLang="en-US" sz="2400" dirty="0" err="1">
                <a:ea typeface="ＭＳ Ｐゴシック" panose="020B0600070205080204" pitchFamily="34" charset="-128"/>
              </a:rPr>
              <a:t>Sharepoint</a:t>
            </a:r>
            <a:r>
              <a:rPr lang="en-US" altLang="en-US" sz="2400" dirty="0">
                <a:ea typeface="ＭＳ Ｐゴシック" panose="020B0600070205080204" pitchFamily="34" charset="-128"/>
              </a:rPr>
              <a:t> website (see your OIR contact for access) </a:t>
            </a:r>
            <a:r>
              <a:rPr lang="en-US" altLang="en-US" sz="2400" dirty="0">
                <a:ea typeface="ＭＳ Ｐゴシック" panose="020B0600070205080204" pitchFamily="34" charset="-128"/>
                <a:hlinkClick r:id="rId3"/>
              </a:rPr>
              <a:t>http://www.od.nih.gov/ScientificDirectors/default.aspx</a:t>
            </a:r>
            <a:endParaRPr lang="en-US" altLang="en-US" sz="2400" dirty="0">
              <a:ea typeface="ＭＳ Ｐゴシック" panose="020B0600070205080204" pitchFamily="34" charset="-128"/>
            </a:endParaRPr>
          </a:p>
          <a:p>
            <a:pPr marL="0" indent="0">
              <a:lnSpc>
                <a:spcPct val="90000"/>
              </a:lnSpc>
              <a:buNone/>
            </a:pPr>
            <a:endParaRPr lang="en-US" altLang="en-US" sz="800" dirty="0">
              <a:ea typeface="ＭＳ Ｐゴシック" panose="020B0600070205080204" pitchFamily="34" charset="-128"/>
            </a:endParaRPr>
          </a:p>
          <a:p>
            <a:pPr>
              <a:lnSpc>
                <a:spcPct val="90000"/>
              </a:lnSpc>
            </a:pPr>
            <a:r>
              <a:rPr lang="en-US" altLang="en-US" sz="2400" dirty="0">
                <a:ea typeface="ＭＳ Ｐゴシック" panose="020B0600070205080204" pitchFamily="34" charset="-128"/>
              </a:rPr>
              <a:t>The Office of Intramural Research (OIR) </a:t>
            </a:r>
            <a:r>
              <a:rPr lang="en-US" altLang="en-US" sz="2400" dirty="0">
                <a:ea typeface="ＭＳ Ｐゴシック" panose="020B0600070205080204" pitchFamily="34" charset="-128"/>
                <a:hlinkClick r:id="rId4"/>
              </a:rPr>
              <a:t>https://oir.nih.gov/</a:t>
            </a:r>
            <a:endParaRPr lang="en-US" altLang="en-US" sz="2400" dirty="0">
              <a:ea typeface="ＭＳ Ｐゴシック" panose="020B0600070205080204" pitchFamily="34" charset="-128"/>
            </a:endParaRPr>
          </a:p>
          <a:p>
            <a:pPr marL="0" indent="0">
              <a:lnSpc>
                <a:spcPct val="90000"/>
              </a:lnSpc>
              <a:buNone/>
            </a:pPr>
            <a:endParaRPr lang="en-US" altLang="en-US" sz="800" dirty="0">
              <a:ea typeface="ＭＳ Ｐゴシック" panose="020B0600070205080204" pitchFamily="34" charset="-128"/>
            </a:endParaRPr>
          </a:p>
          <a:p>
            <a:pPr>
              <a:lnSpc>
                <a:spcPct val="90000"/>
              </a:lnSpc>
            </a:pPr>
            <a:r>
              <a:rPr lang="en-US" altLang="en-US" sz="2400" dirty="0">
                <a:ea typeface="ＭＳ Ｐゴシック" panose="020B0600070205080204" pitchFamily="34" charset="-128"/>
              </a:rPr>
              <a:t>OIR Sourcebook </a:t>
            </a:r>
            <a:r>
              <a:rPr lang="en-US" altLang="en-US" sz="2400" dirty="0">
                <a:ea typeface="ＭＳ Ｐゴシック" panose="020B0600070205080204" pitchFamily="34" charset="-128"/>
                <a:hlinkClick r:id="rId5"/>
              </a:rPr>
              <a:t>https://oir.nih.gov/sourcebook</a:t>
            </a:r>
            <a:endParaRPr lang="en-US" altLang="en-US" sz="2400" dirty="0">
              <a:ea typeface="ＭＳ Ｐゴシック" panose="020B0600070205080204" pitchFamily="34" charset="-128"/>
            </a:endParaRPr>
          </a:p>
          <a:p>
            <a:pPr marL="0" indent="0">
              <a:buNone/>
            </a:pPr>
            <a:endParaRPr lang="en-US" sz="800" dirty="0"/>
          </a:p>
          <a:p>
            <a:r>
              <a:rPr lang="en-US" sz="2400" dirty="0"/>
              <a:t>Searchable database of all NIH intramural research projects </a:t>
            </a:r>
            <a:r>
              <a:rPr lang="en-US" sz="2400" u="sng" dirty="0">
                <a:hlinkClick r:id="rId6"/>
              </a:rPr>
              <a:t>http://intramural.nih.gov/search/index.tml</a:t>
            </a:r>
            <a:endParaRPr lang="en-US" altLang="en-US" sz="2400" dirty="0">
              <a:ea typeface="ＭＳ Ｐゴシック" panose="020B0600070205080204" pitchFamily="34" charset="-128"/>
            </a:endParaRPr>
          </a:p>
          <a:p>
            <a:pPr marL="0" indent="0">
              <a:buNone/>
            </a:pPr>
            <a:endParaRPr lang="en-US" altLang="en-US" sz="800" dirty="0">
              <a:ea typeface="ＭＳ Ｐゴシック" panose="020B0600070205080204" pitchFamily="34" charset="-128"/>
            </a:endParaRPr>
          </a:p>
          <a:p>
            <a:r>
              <a:rPr lang="en-US" altLang="en-US" sz="2400" dirty="0">
                <a:ea typeface="ＭＳ Ｐゴシック" panose="020B0600070205080204" pitchFamily="34" charset="-128"/>
              </a:rPr>
              <a:t>Intramural Principal Investigators sorted by research area or name </a:t>
            </a:r>
            <a:r>
              <a:rPr lang="en-US" sz="2400" dirty="0">
                <a:hlinkClick r:id="rId7"/>
              </a:rPr>
              <a:t>https://irp.nih.gov/our-research/principal-investigators</a:t>
            </a:r>
            <a:endParaRPr lang="en-US" sz="2400" dirty="0"/>
          </a:p>
          <a:p>
            <a:endParaRPr lang="en-US" altLang="en-US" b="1" dirty="0">
              <a:ea typeface="ＭＳ Ｐゴシック" panose="020B0600070205080204" pitchFamily="34" charset="-128"/>
            </a:endParaRPr>
          </a:p>
          <a:p>
            <a:pPr>
              <a:lnSpc>
                <a:spcPct val="90000"/>
              </a:lnSpc>
            </a:pPr>
            <a:endParaRPr lang="en-US" altLang="en-US" b="1" dirty="0">
              <a:ea typeface="ＭＳ Ｐゴシック" panose="020B0600070205080204" pitchFamily="34" charset="-128"/>
            </a:endParaRPr>
          </a:p>
          <a:p>
            <a:pPr>
              <a:lnSpc>
                <a:spcPct val="90000"/>
              </a:lnSpc>
            </a:pPr>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27973055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Shared Resources Subcommittee (SRS) of the Board of Scientific Directors</a:t>
            </a:r>
          </a:p>
        </p:txBody>
      </p:sp>
      <p:sp>
        <p:nvSpPr>
          <p:cNvPr id="3" name="Content Placeholder 2"/>
          <p:cNvSpPr>
            <a:spLocks noGrp="1"/>
          </p:cNvSpPr>
          <p:nvPr>
            <p:ph idx="1"/>
          </p:nvPr>
        </p:nvSpPr>
        <p:spPr/>
        <p:txBody>
          <a:bodyPr/>
          <a:lstStyle/>
          <a:p>
            <a:r>
              <a:rPr lang="en-US" sz="2400" dirty="0"/>
              <a:t>The SRS oversees multiple </a:t>
            </a:r>
            <a:r>
              <a:rPr lang="en-US" sz="2400" i="1" dirty="0"/>
              <a:t>trans</a:t>
            </a:r>
            <a:r>
              <a:rPr lang="en-US" sz="2400" dirty="0"/>
              <a:t>-NIH initiatives and facilities, supported by voluntary contributions from the IC IRPs.  </a:t>
            </a:r>
          </a:p>
          <a:p>
            <a:endParaRPr lang="en-US" sz="2400" dirty="0"/>
          </a:p>
          <a:p>
            <a:r>
              <a:rPr lang="en-US" sz="2400" dirty="0"/>
              <a:t>Contributions are based partly on the size of the IC IRP’s budget and partly on the IC’s use of the facility.</a:t>
            </a:r>
          </a:p>
        </p:txBody>
      </p:sp>
      <p:sp>
        <p:nvSpPr>
          <p:cNvPr id="5" name="TextBox 4"/>
          <p:cNvSpPr txBox="1"/>
          <p:nvPr/>
        </p:nvSpPr>
        <p:spPr>
          <a:xfrm>
            <a:off x="1597440" y="5433790"/>
            <a:ext cx="10046405" cy="1107996"/>
          </a:xfrm>
          <a:prstGeom prst="rect">
            <a:avLst/>
          </a:prstGeom>
          <a:noFill/>
        </p:spPr>
        <p:txBody>
          <a:bodyPr wrap="none" rtlCol="0">
            <a:spAutoFit/>
          </a:bodyPr>
          <a:lstStyle/>
          <a:p>
            <a:r>
              <a:rPr lang="en-US" dirty="0"/>
              <a:t>For more information see: </a:t>
            </a:r>
          </a:p>
          <a:p>
            <a:r>
              <a:rPr lang="en-US" dirty="0">
                <a:hlinkClick r:id="rId2"/>
              </a:rPr>
              <a:t>https://oir.nih.gov/sourcebook/board-scientific-directors/board-scientific-directors-sub-committees</a:t>
            </a:r>
            <a:endParaRPr lang="en-US" dirty="0"/>
          </a:p>
          <a:p>
            <a:endParaRPr lang="en-US" sz="1200" dirty="0"/>
          </a:p>
          <a:p>
            <a:r>
              <a:rPr lang="en-US" dirty="0"/>
              <a:t> </a:t>
            </a:r>
          </a:p>
        </p:txBody>
      </p:sp>
    </p:spTree>
    <p:extLst>
      <p:ext uri="{BB962C8B-B14F-4D97-AF65-F5344CB8AC3E}">
        <p14:creationId xmlns:p14="http://schemas.microsoft.com/office/powerpoint/2010/main" val="3441313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713"/>
            <a:ext cx="10972800" cy="901700"/>
          </a:xfrm>
        </p:spPr>
        <p:txBody>
          <a:bodyPr/>
          <a:lstStyle/>
          <a:p>
            <a:pPr algn="ctr"/>
            <a:r>
              <a:rPr lang="en-US" dirty="0"/>
              <a:t>SRS-Supported Activities</a:t>
            </a:r>
          </a:p>
        </p:txBody>
      </p:sp>
      <p:sp>
        <p:nvSpPr>
          <p:cNvPr id="3" name="Content Placeholder 2"/>
          <p:cNvSpPr>
            <a:spLocks noGrp="1"/>
          </p:cNvSpPr>
          <p:nvPr>
            <p:ph idx="1"/>
          </p:nvPr>
        </p:nvSpPr>
        <p:spPr>
          <a:xfrm>
            <a:off x="609600" y="855950"/>
            <a:ext cx="10972800" cy="4591050"/>
          </a:xfrm>
        </p:spPr>
        <p:txBody>
          <a:bodyPr/>
          <a:lstStyle/>
          <a:p>
            <a:r>
              <a:rPr lang="en-US" sz="2400" dirty="0"/>
              <a:t>NIH Collaborative Research Exchange (</a:t>
            </a:r>
            <a:r>
              <a:rPr lang="en-US" sz="2400" dirty="0" err="1"/>
              <a:t>CREx</a:t>
            </a:r>
            <a:r>
              <a:rPr lang="en-US" sz="2400" dirty="0"/>
              <a:t>) </a:t>
            </a:r>
            <a:r>
              <a:rPr lang="en-US" sz="2400" dirty="0">
                <a:hlinkClick r:id="rId2"/>
              </a:rPr>
              <a:t>https://nih.scientist.com/users/sign_in</a:t>
            </a:r>
            <a:endParaRPr lang="en-US" sz="2400" dirty="0"/>
          </a:p>
          <a:p>
            <a:r>
              <a:rPr lang="en-US" altLang="en-US" sz="2400" dirty="0"/>
              <a:t>NIH MRI Research Facility (NMRF)</a:t>
            </a:r>
          </a:p>
          <a:p>
            <a:r>
              <a:rPr lang="en-US" sz="2400" dirty="0"/>
              <a:t>Research Positron Emission Tomography Facility</a:t>
            </a:r>
          </a:p>
          <a:p>
            <a:r>
              <a:rPr lang="en-US" sz="2400" dirty="0"/>
              <a:t>Chemistry Resource Center (former IPDC)</a:t>
            </a:r>
          </a:p>
          <a:p>
            <a:r>
              <a:rPr lang="en-US" sz="2400" dirty="0"/>
              <a:t>Advanced Imaging &amp; Microscopy Resource (AIM)</a:t>
            </a:r>
          </a:p>
          <a:p>
            <a:r>
              <a:rPr lang="en-US" sz="2400" dirty="0"/>
              <a:t>Biomedical Engineering and Physical Science Shared Resource (BEPS)</a:t>
            </a:r>
          </a:p>
          <a:p>
            <a:r>
              <a:rPr lang="en-US" sz="2400" dirty="0"/>
              <a:t>Trans-NIH RNAi Facility</a:t>
            </a:r>
          </a:p>
          <a:p>
            <a:r>
              <a:rPr lang="en-US" sz="2400" dirty="0"/>
              <a:t>NIH MRI Research Facility (NMRF)</a:t>
            </a:r>
          </a:p>
          <a:p>
            <a:r>
              <a:rPr lang="en-US" sz="2400" dirty="0"/>
              <a:t>NIH Mouse Imaging Facility (MIF)</a:t>
            </a:r>
          </a:p>
        </p:txBody>
      </p:sp>
      <p:sp>
        <p:nvSpPr>
          <p:cNvPr id="4" name="TextBox 3">
            <a:extLst>
              <a:ext uri="{FF2B5EF4-FFF2-40B4-BE49-F238E27FC236}">
                <a16:creationId xmlns:a16="http://schemas.microsoft.com/office/drawing/2014/main" id="{EDF0F69D-592D-4047-A7E9-B9E5A674DE6E}"/>
              </a:ext>
            </a:extLst>
          </p:cNvPr>
          <p:cNvSpPr txBox="1"/>
          <p:nvPr/>
        </p:nvSpPr>
        <p:spPr>
          <a:xfrm>
            <a:off x="3999632" y="5906057"/>
            <a:ext cx="8071440" cy="369332"/>
          </a:xfrm>
          <a:prstGeom prst="rect">
            <a:avLst/>
          </a:prstGeom>
          <a:noFill/>
        </p:spPr>
        <p:txBody>
          <a:bodyPr wrap="none" rtlCol="0">
            <a:spAutoFit/>
          </a:bodyPr>
          <a:lstStyle/>
          <a:p>
            <a:r>
              <a:rPr lang="en-US" dirty="0"/>
              <a:t>For more information see: </a:t>
            </a:r>
            <a:r>
              <a:rPr lang="en-US" dirty="0">
                <a:hlinkClick r:id="rId3"/>
              </a:rPr>
              <a:t>https://irp.nih.gov/our-research/research-resources</a:t>
            </a:r>
            <a:endParaRPr lang="en-US" dirty="0"/>
          </a:p>
        </p:txBody>
      </p:sp>
    </p:spTree>
    <p:extLst>
      <p:ext uri="{BB962C8B-B14F-4D97-AF65-F5344CB8AC3E}">
        <p14:creationId xmlns:p14="http://schemas.microsoft.com/office/powerpoint/2010/main" val="1403189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88"/>
            <a:ext cx="10972800" cy="901700"/>
          </a:xfrm>
        </p:spPr>
        <p:txBody>
          <a:bodyPr/>
          <a:lstStyle/>
          <a:p>
            <a:pPr algn="ctr"/>
            <a:r>
              <a:rPr lang="en-US" dirty="0">
                <a:solidFill>
                  <a:schemeClr val="tx1"/>
                </a:solidFill>
              </a:rPr>
              <a:t>SRS-Supported Activities (cont.)</a:t>
            </a:r>
          </a:p>
        </p:txBody>
      </p:sp>
      <p:sp>
        <p:nvSpPr>
          <p:cNvPr id="3" name="Content Placeholder 2"/>
          <p:cNvSpPr>
            <a:spLocks noGrp="1"/>
          </p:cNvSpPr>
          <p:nvPr>
            <p:ph idx="1"/>
          </p:nvPr>
        </p:nvSpPr>
        <p:spPr>
          <a:xfrm>
            <a:off x="609600" y="847008"/>
            <a:ext cx="10972800" cy="4591050"/>
          </a:xfrm>
        </p:spPr>
        <p:txBody>
          <a:bodyPr/>
          <a:lstStyle/>
          <a:p>
            <a:r>
              <a:rPr lang="en-US" sz="2400" dirty="0"/>
              <a:t>Promoting the NIH Intramural Research Program </a:t>
            </a:r>
            <a:r>
              <a:rPr lang="en-US" sz="2400" dirty="0">
                <a:hlinkClick r:id="rId2"/>
              </a:rPr>
              <a:t>https://irp.nih.gov/</a:t>
            </a:r>
            <a:endParaRPr lang="en-US" sz="2400" dirty="0"/>
          </a:p>
          <a:p>
            <a:r>
              <a:rPr lang="en-US" sz="2400" dirty="0"/>
              <a:t>NIH Oxford-Cambridge Scholars Program (Ox/Cam) </a:t>
            </a:r>
            <a:r>
              <a:rPr lang="en-US" sz="2400" dirty="0">
                <a:hlinkClick r:id="rId3"/>
              </a:rPr>
              <a:t>https://oxcam.gpp.nih.gov/index.asp</a:t>
            </a:r>
            <a:endParaRPr lang="en-US" sz="2400" dirty="0"/>
          </a:p>
          <a:p>
            <a:r>
              <a:rPr lang="en-US" sz="2400" dirty="0"/>
              <a:t>Stadtman and Lasker recruitments (advertising, outreach and website) </a:t>
            </a:r>
            <a:r>
              <a:rPr lang="en-US" sz="2400" dirty="0">
                <a:hlinkClick r:id="rId4"/>
              </a:rPr>
              <a:t>https://irp.nih.gov/careers/trans-nih-scientific-recruitments</a:t>
            </a:r>
            <a:endParaRPr lang="en-US" sz="2400" dirty="0"/>
          </a:p>
          <a:p>
            <a:r>
              <a:rPr lang="en-US" sz="2400" dirty="0"/>
              <a:t>Office of Intramural Training and Education (OITE) </a:t>
            </a:r>
            <a:r>
              <a:rPr lang="en-US" sz="2400" dirty="0">
                <a:hlinkClick r:id="rId5"/>
              </a:rPr>
              <a:t>https://www.training.nih.gov/</a:t>
            </a:r>
            <a:endParaRPr lang="en-US" sz="2400" dirty="0"/>
          </a:p>
          <a:p>
            <a:r>
              <a:rPr lang="en-US" sz="2400" dirty="0"/>
              <a:t>Graduate Partnerships Program (GPP) </a:t>
            </a:r>
            <a:r>
              <a:rPr lang="en-US" sz="2400" dirty="0">
                <a:hlinkClick r:id="rId6"/>
              </a:rPr>
              <a:t>https://www.training.nih.gov/programs/gpp</a:t>
            </a:r>
            <a:endParaRPr lang="en-US" sz="2400" dirty="0"/>
          </a:p>
          <a:p>
            <a:r>
              <a:rPr lang="en-US" sz="2400" dirty="0"/>
              <a:t>NIH Medical Research Scholars Program (MRSP) </a:t>
            </a:r>
            <a:r>
              <a:rPr lang="en-US" sz="2400" dirty="0">
                <a:hlinkClick r:id="rId7"/>
              </a:rPr>
              <a:t>https://clinicalcenter.nih.gov/training/mrsp/</a:t>
            </a:r>
            <a:endParaRPr lang="en-US" sz="2400" dirty="0"/>
          </a:p>
          <a:p>
            <a:endParaRPr lang="en-US" sz="800" dirty="0"/>
          </a:p>
          <a:p>
            <a:r>
              <a:rPr lang="en-US" sz="2400" dirty="0"/>
              <a:t>Purchasing Online Tracking System (POTS) </a:t>
            </a:r>
            <a:r>
              <a:rPr lang="en-US" sz="2400" dirty="0">
                <a:hlinkClick r:id="rId8"/>
              </a:rPr>
              <a:t>http://tutorialdev.ninds.nih.gov/webhelp/</a:t>
            </a:r>
            <a:endParaRPr lang="en-US" sz="2400" dirty="0"/>
          </a:p>
          <a:p>
            <a:endParaRPr lang="en-US" sz="2400" dirty="0"/>
          </a:p>
        </p:txBody>
      </p:sp>
    </p:spTree>
    <p:extLst>
      <p:ext uri="{BB962C8B-B14F-4D97-AF65-F5344CB8AC3E}">
        <p14:creationId xmlns:p14="http://schemas.microsoft.com/office/powerpoint/2010/main" val="274703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idx="4294967295"/>
          </p:nvPr>
        </p:nvSpPr>
        <p:spPr>
          <a:xfrm>
            <a:off x="174171" y="359723"/>
            <a:ext cx="11814629" cy="563563"/>
          </a:xfrm>
        </p:spPr>
        <p:txBody>
          <a:bodyPr/>
          <a:lstStyle/>
          <a:p>
            <a:pPr algn="ctr" eaLnBrk="1" hangingPunct="1"/>
            <a:r>
              <a:rPr lang="en-US" altLang="en-US" sz="2800" dirty="0">
                <a:solidFill>
                  <a:schemeClr val="tx1"/>
                </a:solidFill>
              </a:rPr>
              <a:t>The Intramural Research Program (IRP) Represents</a:t>
            </a:r>
            <a:br>
              <a:rPr lang="en-US" altLang="en-US" sz="2800" dirty="0">
                <a:solidFill>
                  <a:schemeClr val="tx1"/>
                </a:solidFill>
              </a:rPr>
            </a:br>
            <a:r>
              <a:rPr lang="en-US" altLang="en-US" sz="2800" dirty="0">
                <a:solidFill>
                  <a:schemeClr val="tx1"/>
                </a:solidFill>
              </a:rPr>
              <a:t>Approximately 11% of the NIH Budget</a:t>
            </a:r>
            <a:br>
              <a:rPr lang="en-US" altLang="en-US" sz="2400" dirty="0">
                <a:solidFill>
                  <a:schemeClr val="tx1"/>
                </a:solidFill>
              </a:rPr>
            </a:br>
            <a:endParaRPr lang="en-US" altLang="en-US" sz="2400" dirty="0">
              <a:solidFill>
                <a:schemeClr val="tx1"/>
              </a:solidFill>
            </a:endParaRPr>
          </a:p>
        </p:txBody>
      </p:sp>
      <p:sp>
        <p:nvSpPr>
          <p:cNvPr id="6149" name="TextBox 1"/>
          <p:cNvSpPr txBox="1">
            <a:spLocks noChangeArrowheads="1"/>
          </p:cNvSpPr>
          <p:nvPr/>
        </p:nvSpPr>
        <p:spPr bwMode="auto">
          <a:xfrm flipH="1">
            <a:off x="6317343" y="6296026"/>
            <a:ext cx="6477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dirty="0"/>
              <a:t>Source: </a:t>
            </a:r>
            <a:r>
              <a:rPr lang="en-US" altLang="en-US" sz="2000" dirty="0">
                <a:hlinkClick r:id="rId3"/>
              </a:rPr>
              <a:t>https://report.nih.gov/nihdatabook/index.aspx</a:t>
            </a:r>
            <a:endParaRPr lang="en-US" altLang="en-US" sz="2000" dirty="0"/>
          </a:p>
          <a:p>
            <a:endParaRPr lang="en-US" altLang="en-US" dirty="0"/>
          </a:p>
        </p:txBody>
      </p:sp>
      <p:pic>
        <p:nvPicPr>
          <p:cNvPr id="5" name="Picture 4">
            <a:extLst>
              <a:ext uri="{FF2B5EF4-FFF2-40B4-BE49-F238E27FC236}">
                <a16:creationId xmlns:a16="http://schemas.microsoft.com/office/drawing/2014/main" id="{C303DB37-2177-4418-BEAB-D6EE7F857A19}"/>
              </a:ext>
            </a:extLst>
          </p:cNvPr>
          <p:cNvPicPr>
            <a:picLocks noChangeAspect="1"/>
          </p:cNvPicPr>
          <p:nvPr/>
        </p:nvPicPr>
        <p:blipFill rotWithShape="1">
          <a:blip r:embed="rId4">
            <a:extLst>
              <a:ext uri="{28A0092B-C50C-407E-A947-70E740481C1C}">
                <a14:useLocalDpi xmlns:a14="http://schemas.microsoft.com/office/drawing/2010/main" val="0"/>
              </a:ext>
            </a:extLst>
          </a:blip>
          <a:srcRect l="6061" t="8152" r="10047" b="11961"/>
          <a:stretch/>
        </p:blipFill>
        <p:spPr>
          <a:xfrm>
            <a:off x="2715490" y="995188"/>
            <a:ext cx="7287491" cy="5204718"/>
          </a:xfrm>
          <a:prstGeom prst="rect">
            <a:avLst/>
          </a:prstGeom>
        </p:spPr>
      </p:pic>
      <p:sp>
        <p:nvSpPr>
          <p:cNvPr id="3" name="Rectangle 2"/>
          <p:cNvSpPr/>
          <p:nvPr/>
        </p:nvSpPr>
        <p:spPr bwMode="auto">
          <a:xfrm>
            <a:off x="3320529" y="1795480"/>
            <a:ext cx="1689904" cy="35881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 name="TextBox 1"/>
          <p:cNvSpPr txBox="1"/>
          <p:nvPr/>
        </p:nvSpPr>
        <p:spPr>
          <a:xfrm>
            <a:off x="116782" y="4842497"/>
            <a:ext cx="2954783" cy="923330"/>
          </a:xfrm>
          <a:prstGeom prst="rect">
            <a:avLst/>
          </a:prstGeom>
          <a:noFill/>
        </p:spPr>
        <p:txBody>
          <a:bodyPr wrap="none" rtlCol="0">
            <a:spAutoFit/>
          </a:bodyPr>
          <a:lstStyle/>
          <a:p>
            <a:r>
              <a:rPr lang="en-US" altLang="en-US" dirty="0">
                <a:solidFill>
                  <a:schemeClr val="tx1"/>
                </a:solidFill>
              </a:rPr>
              <a:t>Total NIH Budget Authority:</a:t>
            </a:r>
          </a:p>
          <a:p>
            <a:r>
              <a:rPr lang="en-US" altLang="en-US" dirty="0">
                <a:solidFill>
                  <a:schemeClr val="tx1"/>
                </a:solidFill>
              </a:rPr>
              <a:t>Fiscal Year (FY) </a:t>
            </a:r>
          </a:p>
          <a:p>
            <a:r>
              <a:rPr lang="en-US" altLang="en-US" dirty="0">
                <a:solidFill>
                  <a:schemeClr val="tx1"/>
                </a:solidFill>
              </a:rPr>
              <a:t>2019 Operating Plan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6486526" y="1295400"/>
            <a:ext cx="1971675" cy="1970088"/>
          </a:xfrm>
          <a:prstGeom prst="ellipse">
            <a:avLst/>
          </a:prstGeom>
          <a:noFill/>
          <a:ln>
            <a:noFill/>
          </a:ln>
          <a:effectLst/>
          <a:extLst>
            <a:ext uri="{909E8E84-426E-40DD-AFC4-6F175D3DCCD1}">
              <a14:hiddenFill xmlns:a14="http://schemas.microsoft.com/office/drawing/2010/main">
                <a:solidFill>
                  <a:srgbClr val="47D73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latin typeface="Arial" panose="020B0604020202020204" pitchFamily="34" charset="0"/>
            </a:endParaRPr>
          </a:p>
        </p:txBody>
      </p:sp>
      <p:sp>
        <p:nvSpPr>
          <p:cNvPr id="21507" name="Oval 3"/>
          <p:cNvSpPr>
            <a:spLocks noChangeArrowheads="1"/>
          </p:cNvSpPr>
          <p:nvPr/>
        </p:nvSpPr>
        <p:spPr bwMode="auto">
          <a:xfrm>
            <a:off x="8763000" y="5029200"/>
            <a:ext cx="2101850" cy="2101850"/>
          </a:xfrm>
          <a:prstGeom prst="ellipse">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latin typeface="Arial" panose="020B0604020202020204" pitchFamily="34" charset="0"/>
            </a:endParaRPr>
          </a:p>
        </p:txBody>
      </p:sp>
      <p:sp>
        <p:nvSpPr>
          <p:cNvPr id="21508" name="Oval 4"/>
          <p:cNvSpPr>
            <a:spLocks noChangeArrowheads="1"/>
          </p:cNvSpPr>
          <p:nvPr/>
        </p:nvSpPr>
        <p:spPr bwMode="auto">
          <a:xfrm>
            <a:off x="5684838" y="3251200"/>
            <a:ext cx="1858962" cy="1854200"/>
          </a:xfrm>
          <a:prstGeom prst="ellipse">
            <a:avLst/>
          </a:prstGeom>
          <a:noFill/>
          <a:ln>
            <a:noFill/>
          </a:ln>
          <a:effectLst/>
          <a:extLst>
            <a:ext uri="{909E8E84-426E-40DD-AFC4-6F175D3DCCD1}">
              <a14:hiddenFill xmlns:a14="http://schemas.microsoft.com/office/drawing/2010/main">
                <a:solidFill>
                  <a:srgbClr val="FFA1A3"/>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latin typeface="Arial" panose="020B0604020202020204" pitchFamily="34" charset="0"/>
            </a:endParaRPr>
          </a:p>
        </p:txBody>
      </p:sp>
      <p:sp>
        <p:nvSpPr>
          <p:cNvPr id="21509" name="Oval 5"/>
          <p:cNvSpPr>
            <a:spLocks noChangeArrowheads="1"/>
          </p:cNvSpPr>
          <p:nvPr/>
        </p:nvSpPr>
        <p:spPr bwMode="auto">
          <a:xfrm>
            <a:off x="6629400" y="5022850"/>
            <a:ext cx="1608138" cy="16065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latin typeface="Arial" panose="020B0604020202020204" pitchFamily="34" charset="0"/>
            </a:endParaRPr>
          </a:p>
        </p:txBody>
      </p:sp>
      <p:sp>
        <p:nvSpPr>
          <p:cNvPr id="21510" name="Oval 6"/>
          <p:cNvSpPr>
            <a:spLocks noChangeArrowheads="1"/>
          </p:cNvSpPr>
          <p:nvPr/>
        </p:nvSpPr>
        <p:spPr bwMode="auto">
          <a:xfrm>
            <a:off x="8121650" y="2560638"/>
            <a:ext cx="1936750" cy="1935162"/>
          </a:xfrm>
          <a:prstGeom prst="ellipse">
            <a:avLst/>
          </a:prstGeom>
          <a:noFill/>
          <a:ln>
            <a:noFill/>
          </a:ln>
          <a:effectLst/>
          <a:extLst>
            <a:ext uri="{909E8E84-426E-40DD-AFC4-6F175D3DCCD1}">
              <a14:hiddenFill xmlns:a14="http://schemas.microsoft.com/office/drawing/2010/main">
                <a:solidFill>
                  <a:srgbClr val="6868C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2000" b="1">
              <a:solidFill>
                <a:schemeClr val="bg1"/>
              </a:solidFill>
              <a:latin typeface="Arial" panose="020B0604020202020204" pitchFamily="34" charset="0"/>
            </a:endParaRPr>
          </a:p>
          <a:p>
            <a:pPr algn="ctr"/>
            <a:endParaRPr lang="en-US" altLang="en-US" sz="2000" b="1">
              <a:solidFill>
                <a:schemeClr val="bg1"/>
              </a:solidFill>
              <a:latin typeface="Arial" panose="020B0604020202020204" pitchFamily="34" charset="0"/>
            </a:endParaRPr>
          </a:p>
          <a:p>
            <a:pPr algn="ctr"/>
            <a:endParaRPr lang="en-US" altLang="en-US" sz="2000">
              <a:solidFill>
                <a:schemeClr val="bg1"/>
              </a:solidFill>
            </a:endParaRPr>
          </a:p>
        </p:txBody>
      </p:sp>
      <p:sp>
        <p:nvSpPr>
          <p:cNvPr id="21511" name="Text Box 7"/>
          <p:cNvSpPr txBox="1">
            <a:spLocks noChangeArrowheads="1"/>
          </p:cNvSpPr>
          <p:nvPr/>
        </p:nvSpPr>
        <p:spPr bwMode="auto">
          <a:xfrm>
            <a:off x="842213" y="381000"/>
            <a:ext cx="104695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600" b="1" dirty="0">
                <a:latin typeface="+mj-lt"/>
              </a:rPr>
              <a:t>Other Shared and Central Research Resources</a:t>
            </a:r>
          </a:p>
        </p:txBody>
      </p:sp>
      <p:sp>
        <p:nvSpPr>
          <p:cNvPr id="21512" name="Text Box 8"/>
          <p:cNvSpPr txBox="1">
            <a:spLocks noChangeArrowheads="1"/>
          </p:cNvSpPr>
          <p:nvPr/>
        </p:nvSpPr>
        <p:spPr bwMode="auto">
          <a:xfrm>
            <a:off x="609600" y="1676400"/>
            <a:ext cx="10947952"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342900" indent="-342900">
              <a:lnSpc>
                <a:spcPct val="105000"/>
              </a:lnSpc>
              <a:spcBef>
                <a:spcPct val="50000"/>
              </a:spcBef>
              <a:spcAft>
                <a:spcPct val="20000"/>
              </a:spcAft>
              <a:buFont typeface="Arial" panose="020B0604020202020204" pitchFamily="34" charset="0"/>
              <a:buChar char="•"/>
            </a:pPr>
            <a:r>
              <a:rPr lang="en-US" altLang="en-US" dirty="0">
                <a:latin typeface="+mn-lt"/>
              </a:rPr>
              <a:t>DDIR Innovation Awards</a:t>
            </a:r>
            <a:r>
              <a:rPr lang="en-US" dirty="0">
                <a:latin typeface="+mn-lt"/>
              </a:rPr>
              <a:t> </a:t>
            </a:r>
            <a:r>
              <a:rPr lang="en-US" dirty="0">
                <a:latin typeface="+mn-lt"/>
                <a:hlinkClick r:id="rId2"/>
              </a:rPr>
              <a:t>https://oir.nih.gov/about/ddir-innovation-awards</a:t>
            </a:r>
            <a:r>
              <a:rPr lang="en-US" dirty="0">
                <a:latin typeface="+mn-lt"/>
              </a:rPr>
              <a:t> </a:t>
            </a:r>
            <a:endParaRPr lang="en-US" altLang="en-US" dirty="0">
              <a:latin typeface="+mn-lt"/>
            </a:endParaRPr>
          </a:p>
          <a:p>
            <a:pPr>
              <a:lnSpc>
                <a:spcPct val="105000"/>
              </a:lnSpc>
              <a:spcBef>
                <a:spcPct val="50000"/>
              </a:spcBef>
            </a:pPr>
            <a:endParaRPr lang="en-US" altLang="en-US" sz="800" dirty="0">
              <a:latin typeface="+mn-lt"/>
            </a:endParaRPr>
          </a:p>
          <a:p>
            <a:pPr>
              <a:lnSpc>
                <a:spcPct val="105000"/>
              </a:lnSpc>
              <a:spcBef>
                <a:spcPct val="50000"/>
              </a:spcBef>
              <a:buFontTx/>
              <a:buChar char="•"/>
            </a:pPr>
            <a:r>
              <a:rPr lang="en-US" altLang="en-US" dirty="0">
                <a:latin typeface="+mn-lt"/>
              </a:rPr>
              <a:t>   NIH Library </a:t>
            </a:r>
            <a:r>
              <a:rPr lang="en-US" altLang="en-US" dirty="0">
                <a:latin typeface="+mn-lt"/>
                <a:hlinkClick r:id="rId3"/>
              </a:rPr>
              <a:t>https://nihlibrary.nih.gov/agency/nih</a:t>
            </a:r>
            <a:endParaRPr lang="en-US" altLang="en-US" dirty="0">
              <a:latin typeface="+mn-lt"/>
            </a:endParaRPr>
          </a:p>
          <a:p>
            <a:pPr>
              <a:lnSpc>
                <a:spcPct val="105000"/>
              </a:lnSpc>
              <a:spcBef>
                <a:spcPct val="50000"/>
              </a:spcBef>
            </a:pPr>
            <a:endParaRPr lang="en-US" altLang="en-US" sz="800" dirty="0">
              <a:latin typeface="+mn-lt"/>
            </a:endParaRPr>
          </a:p>
          <a:p>
            <a:pPr>
              <a:lnSpc>
                <a:spcPct val="105000"/>
              </a:lnSpc>
              <a:spcBef>
                <a:spcPct val="50000"/>
              </a:spcBef>
              <a:buFontTx/>
              <a:buChar char="•"/>
            </a:pPr>
            <a:r>
              <a:rPr lang="en-US" altLang="en-US" dirty="0">
                <a:latin typeface="+mn-lt"/>
              </a:rPr>
              <a:t>   NIH Clinical Center </a:t>
            </a:r>
            <a:r>
              <a:rPr lang="en-US" altLang="en-US" dirty="0">
                <a:latin typeface="+mn-lt"/>
                <a:hlinkClick r:id="rId4"/>
              </a:rPr>
              <a:t>https://clinicalcenter.nih.gov/</a:t>
            </a:r>
            <a:endParaRPr lang="en-US" altLang="en-US" dirty="0">
              <a:latin typeface="+mn-lt"/>
            </a:endParaRPr>
          </a:p>
          <a:p>
            <a:pPr>
              <a:lnSpc>
                <a:spcPct val="105000"/>
              </a:lnSpc>
              <a:spcBef>
                <a:spcPct val="50000"/>
              </a:spcBef>
              <a:buFontTx/>
              <a:buChar char="•"/>
            </a:pPr>
            <a:endParaRPr lang="en-US" altLang="en-US" dirty="0">
              <a:latin typeface="+mn-lt"/>
            </a:endParaRPr>
          </a:p>
          <a:p>
            <a:pPr>
              <a:lnSpc>
                <a:spcPct val="105000"/>
              </a:lnSpc>
              <a:spcBef>
                <a:spcPct val="50000"/>
              </a:spcBef>
            </a:pPr>
            <a:endParaRPr lang="en-US" altLang="en-US" sz="2800" dirty="0">
              <a:latin typeface="+mn-lt"/>
            </a:endParaRPr>
          </a:p>
          <a:p>
            <a:pPr>
              <a:lnSpc>
                <a:spcPct val="105000"/>
              </a:lnSpc>
              <a:spcBef>
                <a:spcPct val="50000"/>
              </a:spcBef>
              <a:buFontTx/>
              <a:buChar char="•"/>
            </a:pPr>
            <a:endParaRPr lang="en-US" altLang="en-US" sz="2800" dirty="0">
              <a:latin typeface="+mn-lt"/>
            </a:endParaRPr>
          </a:p>
          <a:p>
            <a:pPr>
              <a:lnSpc>
                <a:spcPct val="80000"/>
              </a:lnSpc>
              <a:spcBef>
                <a:spcPct val="20000"/>
              </a:spcBef>
              <a:spcAft>
                <a:spcPct val="20000"/>
              </a:spcAft>
            </a:pPr>
            <a:r>
              <a:rPr lang="en-US" altLang="en-US" sz="2800" dirty="0"/>
              <a:t>	</a:t>
            </a:r>
          </a:p>
          <a:p>
            <a:pPr lvl="2">
              <a:lnSpc>
                <a:spcPct val="80000"/>
              </a:lnSpc>
              <a:spcBef>
                <a:spcPct val="20000"/>
              </a:spcBef>
              <a:spcAft>
                <a:spcPct val="20000"/>
              </a:spcAft>
              <a:buFontTx/>
              <a:buChar char="•"/>
            </a:pPr>
            <a:endParaRPr lang="en-US" altLang="en-US" sz="2800" dirty="0"/>
          </a:p>
          <a:p>
            <a:pPr lvl="1">
              <a:lnSpc>
                <a:spcPct val="80000"/>
              </a:lnSpc>
              <a:spcBef>
                <a:spcPct val="20000"/>
              </a:spcBef>
              <a:spcAft>
                <a:spcPct val="20000"/>
              </a:spcAft>
            </a:pPr>
            <a:endParaRPr lang="en-US" altLang="en-US" sz="2800" dirty="0">
              <a:solidFill>
                <a:schemeClr val="bg1"/>
              </a:solidFill>
            </a:endParaRPr>
          </a:p>
          <a:p>
            <a:pPr lvl="1">
              <a:lnSpc>
                <a:spcPct val="80000"/>
              </a:lnSpc>
              <a:spcBef>
                <a:spcPct val="20000"/>
              </a:spcBef>
              <a:spcAft>
                <a:spcPct val="20000"/>
              </a:spcAft>
              <a:buFontTx/>
              <a:buChar char="•"/>
            </a:pPr>
            <a:endParaRPr lang="en-US" altLang="en-US" sz="28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653"/>
            <a:ext cx="10972800" cy="901700"/>
          </a:xfrm>
        </p:spPr>
        <p:txBody>
          <a:bodyPr/>
          <a:lstStyle/>
          <a:p>
            <a:pPr algn="ctr"/>
            <a:r>
              <a:rPr lang="en-US" i="1" dirty="0"/>
              <a:t> </a:t>
            </a:r>
            <a:r>
              <a:rPr lang="en-US" dirty="0">
                <a:solidFill>
                  <a:schemeClr val="tx1"/>
                </a:solidFill>
              </a:rPr>
              <a:t>Selected</a:t>
            </a:r>
            <a:r>
              <a:rPr lang="en-US" i="1" dirty="0">
                <a:solidFill>
                  <a:schemeClr val="tx1"/>
                </a:solidFill>
              </a:rPr>
              <a:t> Trans</a:t>
            </a:r>
            <a:r>
              <a:rPr lang="en-US" dirty="0">
                <a:solidFill>
                  <a:schemeClr val="tx1"/>
                </a:solidFill>
              </a:rPr>
              <a:t>-NIH </a:t>
            </a:r>
            <a:br>
              <a:rPr lang="en-US" dirty="0">
                <a:solidFill>
                  <a:schemeClr val="tx1"/>
                </a:solidFill>
              </a:rPr>
            </a:br>
            <a:r>
              <a:rPr lang="en-US" dirty="0">
                <a:solidFill>
                  <a:schemeClr val="tx1"/>
                </a:solidFill>
              </a:rPr>
              <a:t>Career Development and Recruitment Programs</a:t>
            </a:r>
          </a:p>
        </p:txBody>
      </p:sp>
      <p:sp>
        <p:nvSpPr>
          <p:cNvPr id="3" name="Content Placeholder 2"/>
          <p:cNvSpPr>
            <a:spLocks noGrp="1"/>
          </p:cNvSpPr>
          <p:nvPr>
            <p:ph idx="1"/>
          </p:nvPr>
        </p:nvSpPr>
        <p:spPr>
          <a:xfrm>
            <a:off x="1219200" y="1309829"/>
            <a:ext cx="10972800" cy="4591050"/>
          </a:xfrm>
        </p:spPr>
        <p:txBody>
          <a:bodyPr/>
          <a:lstStyle/>
          <a:p>
            <a:r>
              <a:rPr lang="en-US" b="1" dirty="0"/>
              <a:t>The Undergraduate Scholarship Program (UGSP) </a:t>
            </a:r>
            <a:r>
              <a:rPr lang="en-US" dirty="0">
                <a:hlinkClick r:id="rId2"/>
              </a:rPr>
              <a:t>https://www.training.nih.gov/programs/ugsp</a:t>
            </a:r>
            <a:endParaRPr lang="en-US" dirty="0"/>
          </a:p>
          <a:p>
            <a:endParaRPr lang="en-US" sz="800" b="1" dirty="0"/>
          </a:p>
          <a:p>
            <a:r>
              <a:rPr lang="en-US" b="1" dirty="0"/>
              <a:t>Medical Research Scholars Program (MRSP) </a:t>
            </a:r>
            <a:r>
              <a:rPr lang="en-US" dirty="0">
                <a:hlinkClick r:id="rId3"/>
              </a:rPr>
              <a:t>https://www.cc.nih.gov/training/mrsp/index.html</a:t>
            </a:r>
            <a:endParaRPr lang="en-US" dirty="0"/>
          </a:p>
          <a:p>
            <a:endParaRPr lang="en-US" sz="800" b="1" dirty="0"/>
          </a:p>
          <a:p>
            <a:r>
              <a:rPr lang="en-US" b="1" dirty="0"/>
              <a:t>Independent Research Scholars Program </a:t>
            </a:r>
            <a:r>
              <a:rPr lang="en-US" dirty="0">
                <a:hlinkClick r:id="rId4"/>
              </a:rPr>
              <a:t>https://oir.nih.gov/sourcebook/personnel/ipds-appointment-mechanisms/research-fellow/independent-research-scholar-program</a:t>
            </a:r>
            <a:endParaRPr lang="en-US" dirty="0"/>
          </a:p>
          <a:p>
            <a:endParaRPr lang="en-US" sz="800" dirty="0"/>
          </a:p>
          <a:p>
            <a:r>
              <a:rPr lang="en-US" b="1" dirty="0"/>
              <a:t>Earl Stadtman Investigator Search                             </a:t>
            </a:r>
            <a:r>
              <a:rPr lang="en-US" dirty="0">
                <a:hlinkClick r:id="rId5"/>
              </a:rPr>
              <a:t>http://irp.nih.gov/careers/trans-nih-scientific-recruitments/stadtman-tenure-track-investigators</a:t>
            </a:r>
            <a:endParaRPr lang="en-US" dirty="0"/>
          </a:p>
          <a:p>
            <a:endParaRPr lang="en-US" sz="800" dirty="0"/>
          </a:p>
          <a:p>
            <a:r>
              <a:rPr lang="en-US" b="1" dirty="0"/>
              <a:t>NIH Lasker Clinical Research Scholars Program </a:t>
            </a:r>
            <a:r>
              <a:rPr lang="en-US" dirty="0">
                <a:hlinkClick r:id="rId6"/>
              </a:rPr>
              <a:t>http://www.nih.gov/science/laskerscholar/index.html</a:t>
            </a:r>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724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1425"/>
            <a:ext cx="8229600" cy="676275"/>
          </a:xfrm>
        </p:spPr>
        <p:txBody>
          <a:bodyPr/>
          <a:lstStyle/>
          <a:p>
            <a:pPr algn="ctr"/>
            <a:r>
              <a:rPr lang="en-US" dirty="0">
                <a:solidFill>
                  <a:schemeClr val="tx1"/>
                </a:solidFill>
              </a:rPr>
              <a:t>The NIH Distinguished Scholars Program</a:t>
            </a:r>
          </a:p>
        </p:txBody>
      </p:sp>
      <p:pic>
        <p:nvPicPr>
          <p:cNvPr id="6" name="Content Placeholder 5"/>
          <p:cNvPicPr>
            <a:picLocks noGrp="1" noChangeAspect="1"/>
          </p:cNvPicPr>
          <p:nvPr>
            <p:ph idx="1"/>
          </p:nvPr>
        </p:nvPicPr>
        <p:blipFill rotWithShape="1">
          <a:blip r:embed="rId2"/>
          <a:srcRect t="13816" b="11840"/>
          <a:stretch/>
        </p:blipFill>
        <p:spPr>
          <a:xfrm>
            <a:off x="2984665" y="709853"/>
            <a:ext cx="6309360" cy="2261937"/>
          </a:xfrm>
          <a:prstGeom prst="rect">
            <a:avLst/>
          </a:prstGeom>
        </p:spPr>
      </p:pic>
      <p:sp>
        <p:nvSpPr>
          <p:cNvPr id="9" name="TextBox 8"/>
          <p:cNvSpPr txBox="1"/>
          <p:nvPr/>
        </p:nvSpPr>
        <p:spPr>
          <a:xfrm>
            <a:off x="5757955" y="6144640"/>
            <a:ext cx="4925131" cy="584775"/>
          </a:xfrm>
          <a:prstGeom prst="rect">
            <a:avLst/>
          </a:prstGeom>
          <a:noFill/>
        </p:spPr>
        <p:txBody>
          <a:bodyPr wrap="none" rtlCol="0">
            <a:spAutoFit/>
          </a:bodyPr>
          <a:lstStyle/>
          <a:p>
            <a:pPr fontAlgn="base">
              <a:spcBef>
                <a:spcPct val="0"/>
              </a:spcBef>
              <a:spcAft>
                <a:spcPct val="0"/>
              </a:spcAft>
              <a:defRPr/>
            </a:pPr>
            <a:r>
              <a:rPr lang="en-US" sz="1400" dirty="0">
                <a:solidFill>
                  <a:srgbClr val="000000"/>
                </a:solidFill>
                <a:latin typeface="Verdana" pitchFamily="34" charset="0"/>
                <a:ea typeface="ＭＳ Ｐゴシック" charset="-128"/>
                <a:hlinkClick r:id="rId3"/>
              </a:rPr>
              <a:t>https://diversity.nih.gov/programs-partnerships/dsp</a:t>
            </a:r>
            <a:endParaRPr lang="en-US" sz="1400" dirty="0">
              <a:solidFill>
                <a:srgbClr val="000000"/>
              </a:solidFill>
              <a:latin typeface="Verdana" pitchFamily="34" charset="0"/>
              <a:ea typeface="ＭＳ Ｐゴシック" charset="-128"/>
            </a:endParaRPr>
          </a:p>
          <a:p>
            <a:pPr fontAlgn="base">
              <a:spcBef>
                <a:spcPct val="0"/>
              </a:spcBef>
              <a:spcAft>
                <a:spcPct val="0"/>
              </a:spcAft>
              <a:defRPr/>
            </a:pPr>
            <a:endParaRPr lang="en-US" dirty="0">
              <a:solidFill>
                <a:srgbClr val="000000"/>
              </a:solidFill>
              <a:latin typeface="Verdana" pitchFamily="34" charset="0"/>
              <a:ea typeface="ＭＳ Ｐゴシック" charset="-128"/>
            </a:endParaRPr>
          </a:p>
        </p:txBody>
      </p:sp>
      <p:sp>
        <p:nvSpPr>
          <p:cNvPr id="5" name="Content Placeholder 2">
            <a:extLst>
              <a:ext uri="{FF2B5EF4-FFF2-40B4-BE49-F238E27FC236}">
                <a16:creationId xmlns:a16="http://schemas.microsoft.com/office/drawing/2014/main" id="{7307F92D-84E1-4140-BA15-8BB8018ABDC2}"/>
              </a:ext>
            </a:extLst>
          </p:cNvPr>
          <p:cNvSpPr txBox="1">
            <a:spLocks/>
          </p:cNvSpPr>
          <p:nvPr/>
        </p:nvSpPr>
        <p:spPr bwMode="auto">
          <a:xfrm>
            <a:off x="1668381" y="3007896"/>
            <a:ext cx="8831178" cy="408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20000"/>
              </a:spcBef>
              <a:spcAft>
                <a:spcPct val="0"/>
              </a:spcAft>
              <a:buClr>
                <a:srgbClr val="A2BF49"/>
              </a:buClr>
              <a:buChar char="•"/>
              <a:defRPr sz="2200">
                <a:solidFill>
                  <a:schemeClr val="tx1"/>
                </a:solidFill>
                <a:latin typeface="+mn-lt"/>
                <a:ea typeface="ＭＳ Ｐゴシック" charset="0"/>
                <a:cs typeface="ＭＳ Ｐゴシック"/>
              </a:defRPr>
            </a:lvl1pPr>
            <a:lvl2pPr marL="685800" indent="-279400" algn="l" rtl="0" eaLnBrk="0" fontAlgn="base" hangingPunct="0">
              <a:spcBef>
                <a:spcPct val="20000"/>
              </a:spcBef>
              <a:spcAft>
                <a:spcPct val="0"/>
              </a:spcAft>
              <a:buClr>
                <a:srgbClr val="A2BF49"/>
              </a:buClr>
              <a:buFont typeface="Arial" pitchFamily="34" charset="0"/>
              <a:buChar char="•"/>
              <a:defRPr sz="2000">
                <a:solidFill>
                  <a:schemeClr val="tx1"/>
                </a:solidFill>
                <a:latin typeface="+mn-lt"/>
                <a:ea typeface="ＭＳ Ｐゴシック" charset="0"/>
                <a:cs typeface="ＭＳ Ｐゴシック"/>
              </a:defRPr>
            </a:lvl2pPr>
            <a:lvl3pPr marL="1087438" indent="-290513" algn="l" rtl="0" eaLnBrk="0" fontAlgn="base" hangingPunct="0">
              <a:spcBef>
                <a:spcPct val="20000"/>
              </a:spcBef>
              <a:spcAft>
                <a:spcPct val="0"/>
              </a:spcAft>
              <a:buClr>
                <a:srgbClr val="A2BF49"/>
              </a:buClr>
              <a:buChar char="•"/>
              <a:tabLst/>
              <a:defRPr sz="2000">
                <a:solidFill>
                  <a:schemeClr val="tx1"/>
                </a:solidFill>
                <a:latin typeface="+mn-lt"/>
                <a:ea typeface="ＭＳ Ｐゴシック" charset="0"/>
                <a:cs typeface="ＭＳ Ｐゴシック"/>
              </a:defRPr>
            </a:lvl3pPr>
            <a:lvl4pPr marL="1428750" indent="-282575" algn="l" rtl="0" eaLnBrk="0" fontAlgn="base" hangingPunct="0">
              <a:spcBef>
                <a:spcPct val="20000"/>
              </a:spcBef>
              <a:spcAft>
                <a:spcPct val="0"/>
              </a:spcAft>
              <a:buClr>
                <a:srgbClr val="A2BF49"/>
              </a:buClr>
              <a:buChar char="–"/>
              <a:defRPr>
                <a:solidFill>
                  <a:schemeClr val="tx1"/>
                </a:solidFill>
                <a:latin typeface="+mn-lt"/>
                <a:ea typeface="ＭＳ Ｐゴシック" charset="0"/>
                <a:cs typeface="ＭＳ Ｐゴシック"/>
              </a:defRPr>
            </a:lvl4pPr>
            <a:lvl5pPr marL="1771650" indent="-282575" algn="l" rtl="0" eaLnBrk="0" fontAlgn="base" hangingPunct="0">
              <a:spcBef>
                <a:spcPct val="20000"/>
              </a:spcBef>
              <a:spcAft>
                <a:spcPct val="0"/>
              </a:spcAft>
              <a:buClr>
                <a:srgbClr val="A2BF49"/>
              </a:buClr>
              <a:buChar char="»"/>
              <a:defRPr sz="1400">
                <a:solidFill>
                  <a:schemeClr val="tx1"/>
                </a:solidFill>
                <a:latin typeface="+mn-lt"/>
                <a:ea typeface="ＭＳ Ｐゴシック" charset="0"/>
                <a:cs typeface="ＭＳ Ｐゴシック"/>
              </a:defRPr>
            </a:lvl5pPr>
            <a:lvl6pPr marL="2743200" indent="-228600" algn="l" rtl="0" fontAlgn="base">
              <a:spcBef>
                <a:spcPct val="20000"/>
              </a:spcBef>
              <a:spcAft>
                <a:spcPct val="0"/>
              </a:spcAft>
              <a:buClr>
                <a:srgbClr val="A2BF49"/>
              </a:buClr>
              <a:buChar char="»"/>
              <a:defRPr sz="1600">
                <a:solidFill>
                  <a:srgbClr val="5F5F5F"/>
                </a:solidFill>
                <a:latin typeface="+mn-lt"/>
              </a:defRPr>
            </a:lvl6pPr>
            <a:lvl7pPr marL="3200400" indent="-228600" algn="l" rtl="0" fontAlgn="base">
              <a:spcBef>
                <a:spcPct val="20000"/>
              </a:spcBef>
              <a:spcAft>
                <a:spcPct val="0"/>
              </a:spcAft>
              <a:buClr>
                <a:srgbClr val="A2BF49"/>
              </a:buClr>
              <a:buChar char="»"/>
              <a:defRPr sz="1600">
                <a:solidFill>
                  <a:srgbClr val="5F5F5F"/>
                </a:solidFill>
                <a:latin typeface="+mn-lt"/>
              </a:defRPr>
            </a:lvl7pPr>
            <a:lvl8pPr marL="3657600" indent="-228600" algn="l" rtl="0" fontAlgn="base">
              <a:spcBef>
                <a:spcPct val="20000"/>
              </a:spcBef>
              <a:spcAft>
                <a:spcPct val="0"/>
              </a:spcAft>
              <a:buClr>
                <a:srgbClr val="A2BF49"/>
              </a:buClr>
              <a:buChar char="»"/>
              <a:defRPr sz="1600">
                <a:solidFill>
                  <a:srgbClr val="5F5F5F"/>
                </a:solidFill>
                <a:latin typeface="+mn-lt"/>
              </a:defRPr>
            </a:lvl8pPr>
            <a:lvl9pPr marL="4114800" indent="-228600" algn="l" rtl="0" fontAlgn="base">
              <a:spcBef>
                <a:spcPct val="20000"/>
              </a:spcBef>
              <a:spcAft>
                <a:spcPct val="0"/>
              </a:spcAft>
              <a:buClr>
                <a:srgbClr val="A2BF49"/>
              </a:buClr>
              <a:buChar char="»"/>
              <a:defRPr sz="1600">
                <a:solidFill>
                  <a:srgbClr val="5F5F5F"/>
                </a:solidFill>
                <a:latin typeface="+mn-lt"/>
              </a:defRPr>
            </a:lvl9pPr>
          </a:lstStyle>
          <a:p>
            <a:pPr>
              <a:buClrTx/>
              <a:buFont typeface="Arial" panose="020B0604020202020204" pitchFamily="34" charset="0"/>
              <a:buChar char="•"/>
            </a:pPr>
            <a:r>
              <a:rPr lang="en-US" altLang="en-US" sz="2400" kern="0" dirty="0">
                <a:ea typeface="ＭＳ Ｐゴシック" panose="020B0600070205080204" pitchFamily="34" charset="-128"/>
              </a:rPr>
              <a:t>Funded by contributions from NIH Institutes and Centers</a:t>
            </a:r>
          </a:p>
          <a:p>
            <a:pPr marL="0" indent="0">
              <a:buClrTx/>
              <a:buNone/>
            </a:pPr>
            <a:endParaRPr lang="en-US" altLang="en-US" sz="800" kern="0" dirty="0">
              <a:ea typeface="ＭＳ Ｐゴシック" panose="020B0600070205080204" pitchFamily="34" charset="-128"/>
            </a:endParaRPr>
          </a:p>
          <a:p>
            <a:pPr>
              <a:buClrTx/>
              <a:buFont typeface="Arial" panose="020B0604020202020204" pitchFamily="34" charset="0"/>
              <a:buChar char="•"/>
            </a:pPr>
            <a:r>
              <a:rPr lang="en-US" altLang="en-US" sz="2400" kern="0" dirty="0">
                <a:ea typeface="ＭＳ Ｐゴシック" panose="020B0600070205080204" pitchFamily="34" charset="-128"/>
              </a:rPr>
              <a:t>Goals:</a:t>
            </a:r>
          </a:p>
          <a:p>
            <a:pPr lvl="1">
              <a:buClrTx/>
            </a:pPr>
            <a:r>
              <a:rPr lang="en-US" altLang="en-US" sz="2400" kern="0" dirty="0">
                <a:ea typeface="ＭＳ Ｐゴシック" panose="020B0600070205080204" pitchFamily="34" charset="-128"/>
              </a:rPr>
              <a:t>To stimulate institutional transformation by recruiting a substantial number of PIs with a demonstrated commitment to diversity and inclusion</a:t>
            </a:r>
          </a:p>
          <a:p>
            <a:pPr lvl="1">
              <a:buClrTx/>
            </a:pPr>
            <a:endParaRPr lang="en-US" altLang="en-US" sz="800" kern="0" dirty="0">
              <a:ea typeface="ＭＳ Ｐゴシック" panose="020B0600070205080204" pitchFamily="34" charset="-128"/>
            </a:endParaRPr>
          </a:p>
          <a:p>
            <a:pPr lvl="1">
              <a:buClrTx/>
            </a:pPr>
            <a:r>
              <a:rPr lang="en-US" sz="2400" kern="0" dirty="0"/>
              <a:t>Provide start-up funds, professional development, mentoring and networking opportunities</a:t>
            </a:r>
            <a:endParaRPr lang="en-US" altLang="en-US" sz="600" kern="0" dirty="0">
              <a:ea typeface="ＭＳ Ｐゴシック" panose="020B0600070205080204" pitchFamily="34" charset="-128"/>
            </a:endParaRPr>
          </a:p>
          <a:p>
            <a:pPr>
              <a:buClrTx/>
              <a:buFont typeface="Arial" panose="020B0604020202020204" pitchFamily="34" charset="0"/>
              <a:buChar char="•"/>
            </a:pPr>
            <a:endParaRPr lang="en-US" altLang="en-US" sz="1500" kern="0" dirty="0">
              <a:ea typeface="ＭＳ Ｐゴシック" panose="020B0600070205080204" pitchFamily="34" charset="-128"/>
            </a:endParaRPr>
          </a:p>
        </p:txBody>
      </p:sp>
    </p:spTree>
    <p:extLst>
      <p:ext uri="{BB962C8B-B14F-4D97-AF65-F5344CB8AC3E}">
        <p14:creationId xmlns:p14="http://schemas.microsoft.com/office/powerpoint/2010/main" val="467824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Annual PI Leadership Workshop Series </a:t>
            </a:r>
            <a:br>
              <a:rPr lang="en-US" dirty="0">
                <a:solidFill>
                  <a:schemeClr val="tx1"/>
                </a:solidFill>
              </a:rPr>
            </a:br>
            <a:r>
              <a:rPr lang="en-US" dirty="0">
                <a:solidFill>
                  <a:schemeClr val="tx1"/>
                </a:solidFill>
              </a:rPr>
              <a:t>for New Junior PIs, Organized by OIR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5300" y="1365250"/>
            <a:ext cx="6121400" cy="4591050"/>
          </a:xfrm>
        </p:spPr>
      </p:pic>
    </p:spTree>
    <p:extLst>
      <p:ext uri="{BB962C8B-B14F-4D97-AF65-F5344CB8AC3E}">
        <p14:creationId xmlns:p14="http://schemas.microsoft.com/office/powerpoint/2010/main" val="3093112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5" y="82487"/>
            <a:ext cx="11014363" cy="901700"/>
          </a:xfrm>
        </p:spPr>
        <p:txBody>
          <a:bodyPr/>
          <a:lstStyle/>
          <a:p>
            <a:pPr algn="ctr"/>
            <a:r>
              <a:rPr lang="en-US" dirty="0">
                <a:solidFill>
                  <a:schemeClr val="tx1"/>
                </a:solidFill>
                <a:latin typeface="Arial" panose="020B0604020202020204" pitchFamily="34" charset="0"/>
                <a:cs typeface="Arial" panose="020B0604020202020204" pitchFamily="34" charset="0"/>
              </a:rPr>
              <a:t>Selected Topics from PI Workshops for FY2020 </a:t>
            </a:r>
          </a:p>
        </p:txBody>
      </p:sp>
      <p:sp>
        <p:nvSpPr>
          <p:cNvPr id="3" name="Content Placeholder 2"/>
          <p:cNvSpPr>
            <a:spLocks noGrp="1"/>
          </p:cNvSpPr>
          <p:nvPr>
            <p:ph idx="1"/>
          </p:nvPr>
        </p:nvSpPr>
        <p:spPr>
          <a:xfrm>
            <a:off x="415636" y="1190564"/>
            <a:ext cx="11443855" cy="4983455"/>
          </a:xfrm>
        </p:spPr>
        <p:txBody>
          <a:bodyPr>
            <a:noAutofit/>
          </a:bodyPr>
          <a:lstStyle/>
          <a:p>
            <a:pPr>
              <a:spcBef>
                <a:spcPts val="0"/>
              </a:spcBef>
              <a:spcAft>
                <a:spcPts val="0"/>
              </a:spcAft>
            </a:pPr>
            <a:r>
              <a:rPr lang="en-US" sz="2400" dirty="0">
                <a:ea typeface="Times New Roman"/>
              </a:rPr>
              <a:t>Setting up group policies (“Welcome to my Group” letters)</a:t>
            </a:r>
          </a:p>
          <a:p>
            <a:pPr marL="0" indent="0">
              <a:spcBef>
                <a:spcPts val="0"/>
              </a:spcBef>
              <a:spcAft>
                <a:spcPts val="0"/>
              </a:spcAft>
              <a:buNone/>
            </a:pPr>
            <a:endParaRPr lang="en-US" sz="800" dirty="0">
              <a:ea typeface="Times New Roman"/>
            </a:endParaRPr>
          </a:p>
          <a:p>
            <a:pPr>
              <a:spcBef>
                <a:spcPts val="0"/>
              </a:spcBef>
              <a:spcAft>
                <a:spcPts val="0"/>
              </a:spcAft>
            </a:pPr>
            <a:r>
              <a:rPr lang="en-US" sz="2400" dirty="0">
                <a:ea typeface="Times New Roman"/>
              </a:rPr>
              <a:t>Hiring</a:t>
            </a:r>
          </a:p>
          <a:p>
            <a:pPr marL="0" indent="0">
              <a:spcBef>
                <a:spcPts val="0"/>
              </a:spcBef>
              <a:spcAft>
                <a:spcPts val="0"/>
              </a:spcAft>
              <a:buNone/>
            </a:pPr>
            <a:endParaRPr lang="en-US" sz="800" dirty="0">
              <a:ea typeface="Times New Roman"/>
            </a:endParaRPr>
          </a:p>
          <a:p>
            <a:pPr>
              <a:spcBef>
                <a:spcPts val="0"/>
              </a:spcBef>
              <a:spcAft>
                <a:spcPts val="0"/>
              </a:spcAft>
            </a:pPr>
            <a:r>
              <a:rPr lang="en-US" sz="2400" dirty="0">
                <a:ea typeface="Times New Roman"/>
              </a:rPr>
              <a:t>Motivating your staff</a:t>
            </a:r>
          </a:p>
          <a:p>
            <a:pPr marL="0" indent="0">
              <a:spcBef>
                <a:spcPts val="0"/>
              </a:spcBef>
              <a:spcAft>
                <a:spcPts val="0"/>
              </a:spcAft>
              <a:buNone/>
            </a:pPr>
            <a:endParaRPr lang="en-US" sz="800" dirty="0">
              <a:ea typeface="Times New Roman"/>
            </a:endParaRPr>
          </a:p>
          <a:p>
            <a:pPr marL="0" indent="0">
              <a:spcBef>
                <a:spcPts val="0"/>
              </a:spcBef>
              <a:spcAft>
                <a:spcPts val="0"/>
              </a:spcAft>
              <a:buNone/>
            </a:pPr>
            <a:endParaRPr lang="en-US" sz="800" dirty="0">
              <a:ea typeface="Times New Roman"/>
            </a:endParaRPr>
          </a:p>
          <a:p>
            <a:pPr>
              <a:spcBef>
                <a:spcPts val="0"/>
              </a:spcBef>
              <a:spcAft>
                <a:spcPts val="0"/>
              </a:spcAft>
            </a:pPr>
            <a:r>
              <a:rPr lang="en-US" sz="2400" dirty="0">
                <a:ea typeface="Times New Roman"/>
              </a:rPr>
              <a:t>Understanding the NIH tenure process</a:t>
            </a:r>
          </a:p>
          <a:p>
            <a:pPr marL="0" indent="0">
              <a:spcBef>
                <a:spcPts val="0"/>
              </a:spcBef>
              <a:spcAft>
                <a:spcPts val="0"/>
              </a:spcAft>
              <a:buNone/>
            </a:pPr>
            <a:endParaRPr lang="en-US" sz="800" dirty="0">
              <a:ea typeface="Times New Roman"/>
            </a:endParaRPr>
          </a:p>
          <a:p>
            <a:pPr>
              <a:spcBef>
                <a:spcPts val="0"/>
              </a:spcBef>
              <a:spcAft>
                <a:spcPts val="0"/>
              </a:spcAft>
            </a:pPr>
            <a:r>
              <a:rPr lang="en-US" sz="2400" dirty="0">
                <a:ea typeface="Times New Roman"/>
              </a:rPr>
              <a:t>Team Science </a:t>
            </a:r>
          </a:p>
          <a:p>
            <a:pPr marL="0" indent="0">
              <a:spcBef>
                <a:spcPts val="0"/>
              </a:spcBef>
              <a:spcAft>
                <a:spcPts val="0"/>
              </a:spcAft>
              <a:buNone/>
            </a:pPr>
            <a:endParaRPr lang="en-US" sz="800" dirty="0">
              <a:ea typeface="Times New Roman"/>
            </a:endParaRPr>
          </a:p>
          <a:p>
            <a:pPr>
              <a:spcBef>
                <a:spcPts val="0"/>
              </a:spcBef>
              <a:spcAft>
                <a:spcPts val="0"/>
              </a:spcAft>
            </a:pPr>
            <a:r>
              <a:rPr lang="en-US" sz="2400" dirty="0">
                <a:ea typeface="Times New Roman"/>
              </a:rPr>
              <a:t>Emotional Intelligence</a:t>
            </a:r>
          </a:p>
          <a:p>
            <a:pPr marL="0" indent="0">
              <a:spcBef>
                <a:spcPts val="0"/>
              </a:spcBef>
              <a:spcAft>
                <a:spcPts val="0"/>
              </a:spcAft>
              <a:buNone/>
            </a:pPr>
            <a:endParaRPr lang="en-US" sz="800" dirty="0">
              <a:ea typeface="Times New Roman"/>
            </a:endParaRPr>
          </a:p>
          <a:p>
            <a:pPr>
              <a:spcBef>
                <a:spcPts val="0"/>
              </a:spcBef>
              <a:spcAft>
                <a:spcPts val="0"/>
              </a:spcAft>
            </a:pPr>
            <a:r>
              <a:rPr lang="en-US" sz="2400" dirty="0">
                <a:ea typeface="Times New Roman"/>
              </a:rPr>
              <a:t>Harnessing diversity</a:t>
            </a:r>
          </a:p>
          <a:p>
            <a:pPr marL="0" indent="0">
              <a:spcBef>
                <a:spcPts val="0"/>
              </a:spcBef>
              <a:spcAft>
                <a:spcPts val="0"/>
              </a:spcAft>
              <a:buNone/>
            </a:pPr>
            <a:endParaRPr lang="en-US" sz="800" dirty="0">
              <a:ea typeface="Times New Roman"/>
            </a:endParaRPr>
          </a:p>
          <a:p>
            <a:pPr>
              <a:spcBef>
                <a:spcPts val="0"/>
              </a:spcBef>
              <a:spcAft>
                <a:spcPts val="0"/>
              </a:spcAft>
            </a:pPr>
            <a:r>
              <a:rPr lang="en-US" sz="2400" dirty="0">
                <a:ea typeface="Times New Roman"/>
              </a:rPr>
              <a:t>Feedback</a:t>
            </a:r>
            <a:endParaRPr lang="en-US" sz="2400" dirty="0">
              <a:effectLst/>
              <a:ea typeface="Times New Roman"/>
            </a:endParaRPr>
          </a:p>
          <a:p>
            <a:endParaRPr lang="en-US" dirty="0"/>
          </a:p>
        </p:txBody>
      </p:sp>
    </p:spTree>
    <p:extLst>
      <p:ext uri="{BB962C8B-B14F-4D97-AF65-F5344CB8AC3E}">
        <p14:creationId xmlns:p14="http://schemas.microsoft.com/office/powerpoint/2010/main" val="833374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Additional Mentoring for Tenure-Track Investigators and Assistant Clinical Investigators</a:t>
            </a:r>
          </a:p>
        </p:txBody>
      </p:sp>
      <p:sp>
        <p:nvSpPr>
          <p:cNvPr id="3" name="Content Placeholder 2"/>
          <p:cNvSpPr>
            <a:spLocks noGrp="1"/>
          </p:cNvSpPr>
          <p:nvPr>
            <p:ph idx="1"/>
          </p:nvPr>
        </p:nvSpPr>
        <p:spPr>
          <a:xfrm>
            <a:off x="1981200" y="1569970"/>
            <a:ext cx="8229600" cy="4591050"/>
          </a:xfrm>
        </p:spPr>
        <p:txBody>
          <a:bodyPr/>
          <a:lstStyle/>
          <a:p>
            <a:pPr>
              <a:buFont typeface="Arial"/>
              <a:buChar char="•"/>
            </a:pPr>
            <a:r>
              <a:rPr lang="en-US" sz="2400" dirty="0">
                <a:ea typeface="Times New Roman"/>
                <a:cs typeface="Arial" panose="020B0604020202020204" pitchFamily="34" charset="0"/>
              </a:rPr>
              <a:t>All junior faculty are required to have at least two mentors (usually a mentoring committee)</a:t>
            </a:r>
          </a:p>
          <a:p>
            <a:pPr marL="0" indent="0">
              <a:buNone/>
            </a:pPr>
            <a:endParaRPr lang="en-US" sz="900" dirty="0"/>
          </a:p>
          <a:p>
            <a:pPr>
              <a:buFont typeface="Arial"/>
              <a:buChar char="•"/>
            </a:pPr>
            <a:r>
              <a:rPr lang="en-US" sz="2400" dirty="0"/>
              <a:t>Women Scientists Advisors mentoring groups</a:t>
            </a:r>
          </a:p>
          <a:p>
            <a:pPr marL="0" indent="0">
              <a:buNone/>
            </a:pPr>
            <a:endParaRPr lang="en-US" sz="900" dirty="0"/>
          </a:p>
          <a:p>
            <a:pPr>
              <a:buFont typeface="Arial"/>
              <a:buChar char="•"/>
            </a:pPr>
            <a:r>
              <a:rPr lang="en-US" sz="2400" dirty="0"/>
              <a:t>MOMDADOCs (open to all NIH Scientists)</a:t>
            </a:r>
          </a:p>
          <a:p>
            <a:pPr marL="0" indent="0">
              <a:buNone/>
            </a:pPr>
            <a:endParaRPr lang="en-US" sz="900" dirty="0"/>
          </a:p>
          <a:p>
            <a:pPr>
              <a:buFont typeface="Arial"/>
              <a:buChar char="•"/>
            </a:pPr>
            <a:r>
              <a:rPr lang="en-US" sz="2400" dirty="0"/>
              <a:t>At-large Mentors</a:t>
            </a:r>
          </a:p>
          <a:p>
            <a:pPr lvl="1">
              <a:buFont typeface="Arial"/>
              <a:buChar char="•"/>
            </a:pPr>
            <a:r>
              <a:rPr lang="en-US" sz="2400" dirty="0"/>
              <a:t>Dr. Carl Hashimoto OIR/OSWD</a:t>
            </a:r>
          </a:p>
          <a:p>
            <a:pPr lvl="1">
              <a:buFont typeface="Arial"/>
              <a:buChar char="•"/>
            </a:pPr>
            <a:r>
              <a:rPr lang="en-US" sz="2400" dirty="0"/>
              <a:t>Dr. Roland Owens OIR</a:t>
            </a:r>
          </a:p>
        </p:txBody>
      </p:sp>
    </p:spTree>
    <p:extLst>
      <p:ext uri="{BB962C8B-B14F-4D97-AF65-F5344CB8AC3E}">
        <p14:creationId xmlns:p14="http://schemas.microsoft.com/office/powerpoint/2010/main" val="3397234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extLst>
            <a:ext uri="{909E8E84-426E-40DD-AFC4-6F175D3DCCD1}">
              <a14:hiddenFill xmlns:a14="http://schemas.microsoft.com/office/drawing/2010/main">
                <a:solidFill>
                  <a:schemeClr val="bg1"/>
                </a:solidFill>
              </a14:hiddenFill>
            </a:ext>
          </a:extLst>
        </p:spPr>
        <p:txBody>
          <a:bodyPr/>
          <a:lstStyle/>
          <a:p>
            <a:pPr algn="ctr" eaLnBrk="1" hangingPunct="1"/>
            <a:r>
              <a:rPr lang="en-US" altLang="en-US" dirty="0">
                <a:solidFill>
                  <a:schemeClr val="tx1"/>
                </a:solidFill>
              </a:rPr>
              <a:t>NIH Organizations Which Support Trainees</a:t>
            </a:r>
          </a:p>
        </p:txBody>
      </p:sp>
      <p:sp>
        <p:nvSpPr>
          <p:cNvPr id="23555" name="Text Box 4"/>
          <p:cNvSpPr txBox="1">
            <a:spLocks noChangeArrowheads="1"/>
          </p:cNvSpPr>
          <p:nvPr/>
        </p:nvSpPr>
        <p:spPr bwMode="auto">
          <a:xfrm>
            <a:off x="1840375" y="1473842"/>
            <a:ext cx="8121569" cy="519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40000"/>
              </a:spcBef>
            </a:pPr>
            <a:r>
              <a:rPr lang="en-US" altLang="en-US" b="1" dirty="0">
                <a:latin typeface="+mn-lt"/>
              </a:rPr>
              <a:t>NIH Office of Intramural Training &amp; Education </a:t>
            </a:r>
            <a:r>
              <a:rPr lang="en-US" altLang="en-US" b="1" dirty="0">
                <a:latin typeface="+mn-lt"/>
                <a:hlinkClick r:id="rId2"/>
              </a:rPr>
              <a:t>https://www.training.nih.gov/</a:t>
            </a:r>
            <a:endParaRPr lang="en-US" altLang="en-US" b="1" dirty="0">
              <a:latin typeface="+mn-lt"/>
            </a:endParaRPr>
          </a:p>
          <a:p>
            <a:pPr>
              <a:spcBef>
                <a:spcPct val="40000"/>
              </a:spcBef>
            </a:pPr>
            <a:endParaRPr lang="en-US" altLang="en-US" sz="900" b="1" dirty="0">
              <a:latin typeface="+mn-lt"/>
            </a:endParaRPr>
          </a:p>
          <a:p>
            <a:pPr>
              <a:spcBef>
                <a:spcPct val="40000"/>
              </a:spcBef>
            </a:pPr>
            <a:r>
              <a:rPr lang="en-US" altLang="en-US" b="1" dirty="0">
                <a:latin typeface="+mn-lt"/>
              </a:rPr>
              <a:t>NIH Fellows Committee (FELCOM) </a:t>
            </a:r>
            <a:r>
              <a:rPr lang="en-US" altLang="en-US" b="1" dirty="0">
                <a:latin typeface="+mn-lt"/>
                <a:hlinkClick r:id="rId3"/>
              </a:rPr>
              <a:t>https://www.training.nih.gov/felcom</a:t>
            </a:r>
            <a:endParaRPr lang="en-US" altLang="en-US" b="1" dirty="0">
              <a:latin typeface="+mn-lt"/>
            </a:endParaRPr>
          </a:p>
          <a:p>
            <a:pPr>
              <a:spcBef>
                <a:spcPct val="40000"/>
              </a:spcBef>
            </a:pPr>
            <a:endParaRPr lang="en-US" altLang="en-US" sz="900" b="1" dirty="0">
              <a:latin typeface="+mn-lt"/>
            </a:endParaRPr>
          </a:p>
          <a:p>
            <a:pPr>
              <a:spcBef>
                <a:spcPct val="40000"/>
              </a:spcBef>
            </a:pPr>
            <a:r>
              <a:rPr lang="en-US" altLang="en-US" b="1" dirty="0">
                <a:latin typeface="+mn-lt"/>
              </a:rPr>
              <a:t>IC Training Contacts</a:t>
            </a:r>
          </a:p>
          <a:p>
            <a:pPr>
              <a:spcBef>
                <a:spcPct val="40000"/>
              </a:spcBef>
            </a:pPr>
            <a:r>
              <a:rPr lang="en-US" altLang="en-US" b="1" dirty="0">
                <a:latin typeface="+mn-lt"/>
                <a:hlinkClick r:id="rId4"/>
              </a:rPr>
              <a:t>https://www.training.nih.gov/ic_contacts</a:t>
            </a:r>
            <a:endParaRPr lang="en-US" altLang="en-US" b="1" dirty="0">
              <a:latin typeface="+mn-lt"/>
            </a:endParaRPr>
          </a:p>
          <a:p>
            <a:pPr>
              <a:spcBef>
                <a:spcPct val="40000"/>
              </a:spcBef>
            </a:pPr>
            <a:endParaRPr lang="en-US" altLang="en-US" sz="900" b="1" dirty="0">
              <a:latin typeface="+mn-lt"/>
            </a:endParaRPr>
          </a:p>
          <a:p>
            <a:pPr>
              <a:spcBef>
                <a:spcPct val="40000"/>
              </a:spcBef>
            </a:pPr>
            <a:r>
              <a:rPr lang="en-US" altLang="en-US" b="1" dirty="0">
                <a:latin typeface="+mn-lt"/>
              </a:rPr>
              <a:t>Committee on Scientific Conduct and Ethics (CSCE) </a:t>
            </a:r>
            <a:r>
              <a:rPr lang="en-US" altLang="en-US" b="1" dirty="0">
                <a:latin typeface="+mn-lt"/>
                <a:hlinkClick r:id="rId5"/>
              </a:rPr>
              <a:t>https://oir.nih.gov/sourcebook/committees-advisory-ddir/committee-scientific-conduct-ethics-csce</a:t>
            </a:r>
            <a:endParaRPr lang="en-US" altLang="en-US" b="1" dirty="0">
              <a:latin typeface="+mn-lt"/>
            </a:endParaRPr>
          </a:p>
          <a:p>
            <a:pPr>
              <a:spcBef>
                <a:spcPct val="40000"/>
              </a:spcBef>
            </a:pPr>
            <a:endParaRPr lang="en-US" altLang="en-US" sz="2800" dirty="0">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34720"/>
            <a:ext cx="11887200" cy="1140106"/>
          </a:xfrm>
        </p:spPr>
        <p:txBody>
          <a:bodyPr/>
          <a:lstStyle/>
          <a:p>
            <a:pPr algn="ctr" eaLnBrk="1" hangingPunct="1"/>
            <a:r>
              <a:rPr lang="en-US" altLang="en-US" sz="3600" dirty="0">
                <a:solidFill>
                  <a:schemeClr val="tx1"/>
                </a:solidFill>
              </a:rPr>
              <a:t>Selected Educational and Informational Resources</a:t>
            </a:r>
          </a:p>
        </p:txBody>
      </p:sp>
      <p:sp>
        <p:nvSpPr>
          <p:cNvPr id="24579" name="Rectangle 3"/>
          <p:cNvSpPr>
            <a:spLocks noGrp="1" noChangeArrowheads="1"/>
          </p:cNvSpPr>
          <p:nvPr>
            <p:ph type="body" idx="1"/>
          </p:nvPr>
        </p:nvSpPr>
        <p:spPr>
          <a:xfrm>
            <a:off x="1743910" y="1174826"/>
            <a:ext cx="8458200" cy="4191000"/>
          </a:xfrm>
        </p:spPr>
        <p:txBody>
          <a:bodyPr/>
          <a:lstStyle/>
          <a:p>
            <a:pPr eaLnBrk="1" hangingPunct="1">
              <a:lnSpc>
                <a:spcPct val="90000"/>
              </a:lnSpc>
            </a:pPr>
            <a:r>
              <a:rPr lang="en-US" sz="2400" b="1" dirty="0"/>
              <a:t>"Becoming a Responsible Scientist": Ethics Training at the NIH </a:t>
            </a:r>
            <a:r>
              <a:rPr lang="en-US" sz="2000" b="1" cap="all" dirty="0">
                <a:hlinkClick r:id="rId2"/>
              </a:rPr>
              <a:t>https://www.training.nih.gov/ethics_training_home_page</a:t>
            </a:r>
            <a:endParaRPr lang="en-US" sz="2000" b="1" cap="all" dirty="0"/>
          </a:p>
          <a:p>
            <a:pPr eaLnBrk="1" hangingPunct="1">
              <a:lnSpc>
                <a:spcPct val="90000"/>
              </a:lnSpc>
            </a:pPr>
            <a:endParaRPr lang="en-US" sz="900" b="1" cap="all" dirty="0"/>
          </a:p>
          <a:p>
            <a:pPr eaLnBrk="1" hangingPunct="1">
              <a:lnSpc>
                <a:spcPct val="90000"/>
              </a:lnSpc>
            </a:pPr>
            <a:r>
              <a:rPr lang="en-US" altLang="en-US" sz="2400" b="1" dirty="0"/>
              <a:t>Wednesday Afternoon Lecture Series (WALS)</a:t>
            </a:r>
          </a:p>
          <a:p>
            <a:pPr marL="406400" lvl="1" indent="0" eaLnBrk="1" hangingPunct="1">
              <a:lnSpc>
                <a:spcPct val="90000"/>
              </a:lnSpc>
              <a:buNone/>
            </a:pPr>
            <a:r>
              <a:rPr lang="en-US" dirty="0">
                <a:hlinkClick r:id="rId3"/>
              </a:rPr>
              <a:t>https://oir.nih.gov/wals</a:t>
            </a:r>
            <a:endParaRPr lang="en-US" dirty="0"/>
          </a:p>
          <a:p>
            <a:pPr marL="406400" lvl="1" indent="0" eaLnBrk="1" hangingPunct="1">
              <a:lnSpc>
                <a:spcPct val="90000"/>
              </a:lnSpc>
              <a:buNone/>
            </a:pPr>
            <a:r>
              <a:rPr lang="en-US" altLang="en-US" sz="900" dirty="0"/>
              <a:t>	</a:t>
            </a:r>
          </a:p>
          <a:p>
            <a:pPr eaLnBrk="1" hangingPunct="1">
              <a:lnSpc>
                <a:spcPct val="90000"/>
              </a:lnSpc>
            </a:pPr>
            <a:r>
              <a:rPr lang="en-US" altLang="en-US" sz="2400" b="1" dirty="0"/>
              <a:t>Clinical Center Grand Rounds </a:t>
            </a:r>
            <a:r>
              <a:rPr lang="en-US" altLang="en-US" sz="2000" dirty="0">
                <a:hlinkClick r:id="rId4"/>
              </a:rPr>
              <a:t>http://clinicalcenter.nih.gov/about/news/grcurrent.html</a:t>
            </a:r>
            <a:endParaRPr lang="en-US" altLang="en-US" sz="2000" dirty="0"/>
          </a:p>
          <a:p>
            <a:pPr eaLnBrk="1" hangingPunct="1">
              <a:lnSpc>
                <a:spcPct val="90000"/>
              </a:lnSpc>
            </a:pPr>
            <a:endParaRPr lang="en-US" altLang="en-US" sz="900" dirty="0"/>
          </a:p>
          <a:p>
            <a:pPr eaLnBrk="1" hangingPunct="1">
              <a:lnSpc>
                <a:spcPct val="90000"/>
              </a:lnSpc>
            </a:pPr>
            <a:r>
              <a:rPr lang="en-US" altLang="en-US" sz="2400" b="1" dirty="0"/>
              <a:t>NIH Director’s Seminar Series </a:t>
            </a:r>
            <a:r>
              <a:rPr lang="en-US" altLang="en-US" sz="2000" dirty="0">
                <a:hlinkClick r:id="rId5"/>
              </a:rPr>
              <a:t>https://www.nih.gov/about-nih/who-we-are/nih-director/directors-seminar-series</a:t>
            </a:r>
            <a:endParaRPr lang="en-US" altLang="en-US" sz="2000" dirty="0"/>
          </a:p>
          <a:p>
            <a:pPr eaLnBrk="1" hangingPunct="1">
              <a:lnSpc>
                <a:spcPct val="90000"/>
              </a:lnSpc>
            </a:pPr>
            <a:endParaRPr lang="en-US" altLang="en-US" sz="800" b="1" dirty="0"/>
          </a:p>
          <a:p>
            <a:pPr eaLnBrk="1" hangingPunct="1">
              <a:lnSpc>
                <a:spcPct val="90000"/>
              </a:lnSpc>
            </a:pPr>
            <a:r>
              <a:rPr lang="en-US" altLang="en-US" sz="2400" b="1" dirty="0"/>
              <a:t>NIH guidelines for Social Media at: </a:t>
            </a:r>
            <a:r>
              <a:rPr lang="en-US" altLang="en-US" sz="2000" dirty="0">
                <a:hlinkClick r:id="rId6"/>
              </a:rPr>
              <a:t>http://employees.nih.gov/pages/social-media/</a:t>
            </a:r>
            <a:endParaRPr lang="en-US" altLang="en-US" sz="2000" dirty="0"/>
          </a:p>
          <a:p>
            <a:pPr eaLnBrk="1" hangingPunct="1">
              <a:lnSpc>
                <a:spcPct val="90000"/>
              </a:lnSpc>
            </a:pPr>
            <a:endParaRPr lang="en-US" altLang="en-US" sz="2400" b="1" dirty="0"/>
          </a:p>
        </p:txBody>
      </p:sp>
    </p:spTree>
    <p:extLst>
      <p:ext uri="{BB962C8B-B14F-4D97-AF65-F5344CB8AC3E}">
        <p14:creationId xmlns:p14="http://schemas.microsoft.com/office/powerpoint/2010/main" val="2780988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8545" y="34720"/>
            <a:ext cx="11942619" cy="1140106"/>
          </a:xfrm>
        </p:spPr>
        <p:txBody>
          <a:bodyPr/>
          <a:lstStyle/>
          <a:p>
            <a:pPr algn="ctr" eaLnBrk="1" hangingPunct="1"/>
            <a:r>
              <a:rPr lang="en-US" altLang="en-US" sz="3600" dirty="0">
                <a:solidFill>
                  <a:schemeClr val="tx1"/>
                </a:solidFill>
              </a:rPr>
              <a:t>Selected Educational and Informational Resources (cont.)</a:t>
            </a:r>
          </a:p>
        </p:txBody>
      </p:sp>
      <p:sp>
        <p:nvSpPr>
          <p:cNvPr id="24579" name="Rectangle 3"/>
          <p:cNvSpPr>
            <a:spLocks noGrp="1" noChangeArrowheads="1"/>
          </p:cNvSpPr>
          <p:nvPr>
            <p:ph type="body" idx="1"/>
          </p:nvPr>
        </p:nvSpPr>
        <p:spPr>
          <a:xfrm>
            <a:off x="609600" y="1496297"/>
            <a:ext cx="11000509" cy="4171356"/>
          </a:xfrm>
        </p:spPr>
        <p:txBody>
          <a:bodyPr/>
          <a:lstStyle/>
          <a:p>
            <a:pPr eaLnBrk="1" hangingPunct="1">
              <a:lnSpc>
                <a:spcPct val="90000"/>
              </a:lnSpc>
            </a:pPr>
            <a:r>
              <a:rPr lang="en-US" altLang="en-US" sz="2400" dirty="0"/>
              <a:t>Over 100 scientific interest groups  </a:t>
            </a:r>
            <a:r>
              <a:rPr lang="en-US" sz="2400" dirty="0">
                <a:hlinkClick r:id="rId2"/>
              </a:rPr>
              <a:t>https://oir.nih.gov/sigs</a:t>
            </a:r>
            <a:endParaRPr lang="en-US" sz="2400" dirty="0"/>
          </a:p>
          <a:p>
            <a:pPr eaLnBrk="1" hangingPunct="1">
              <a:lnSpc>
                <a:spcPct val="90000"/>
              </a:lnSpc>
            </a:pPr>
            <a:endParaRPr lang="en-US" altLang="en-US" sz="900" dirty="0"/>
          </a:p>
          <a:p>
            <a:pPr eaLnBrk="1" hangingPunct="1">
              <a:lnSpc>
                <a:spcPct val="90000"/>
              </a:lnSpc>
            </a:pPr>
            <a:r>
              <a:rPr lang="en-US" altLang="en-US" sz="2400" dirty="0"/>
              <a:t>Other Affinity Groups  </a:t>
            </a:r>
            <a:r>
              <a:rPr lang="en-US" altLang="en-US" sz="2400" dirty="0">
                <a:hlinkClick r:id="rId3"/>
              </a:rPr>
              <a:t>https://www.training.nih.gov/you_are_not_alone</a:t>
            </a:r>
            <a:endParaRPr lang="en-US" altLang="en-US" sz="2400" dirty="0"/>
          </a:p>
          <a:p>
            <a:pPr eaLnBrk="1" hangingPunct="1">
              <a:lnSpc>
                <a:spcPct val="90000"/>
              </a:lnSpc>
            </a:pPr>
            <a:endParaRPr lang="en-US" altLang="en-US" sz="900" dirty="0"/>
          </a:p>
          <a:p>
            <a:pPr eaLnBrk="1" hangingPunct="1">
              <a:lnSpc>
                <a:spcPct val="90000"/>
              </a:lnSpc>
            </a:pPr>
            <a:r>
              <a:rPr lang="en-US" altLang="en-US" sz="2400" dirty="0"/>
              <a:t>FAES courses  </a:t>
            </a:r>
            <a:r>
              <a:rPr lang="en-US" altLang="en-US" sz="2400" dirty="0">
                <a:hlinkClick r:id="rId4"/>
              </a:rPr>
              <a:t>https://faes.org/</a:t>
            </a:r>
            <a:endParaRPr lang="en-US" altLang="en-US" sz="2400" dirty="0"/>
          </a:p>
          <a:p>
            <a:pPr eaLnBrk="1" hangingPunct="1">
              <a:lnSpc>
                <a:spcPct val="90000"/>
              </a:lnSpc>
            </a:pPr>
            <a:endParaRPr lang="en-US" altLang="en-US" sz="900" dirty="0"/>
          </a:p>
          <a:p>
            <a:pPr eaLnBrk="1" hangingPunct="1">
              <a:lnSpc>
                <a:spcPct val="90000"/>
              </a:lnSpc>
            </a:pPr>
            <a:r>
              <a:rPr lang="en-US" altLang="en-US" sz="2400" dirty="0"/>
              <a:t>Demystifying Medicine  </a:t>
            </a:r>
            <a:r>
              <a:rPr lang="en-US" altLang="en-US" sz="2400" dirty="0">
                <a:hlinkClick r:id="rId5"/>
              </a:rPr>
              <a:t>http://demystifyingmedicine.od.nih.gov</a:t>
            </a:r>
            <a:endParaRPr lang="en-US" altLang="en-US" sz="2400" dirty="0"/>
          </a:p>
          <a:p>
            <a:pPr eaLnBrk="1" hangingPunct="1">
              <a:lnSpc>
                <a:spcPct val="90000"/>
              </a:lnSpc>
            </a:pPr>
            <a:endParaRPr lang="en-US" altLang="en-US" sz="900" dirty="0"/>
          </a:p>
          <a:p>
            <a:pPr eaLnBrk="1" hangingPunct="1">
              <a:lnSpc>
                <a:spcPct val="90000"/>
              </a:lnSpc>
            </a:pPr>
            <a:r>
              <a:rPr lang="en-US" altLang="en-US" sz="2400" dirty="0"/>
              <a:t>NIH Research Festival (each fall)  </a:t>
            </a:r>
            <a:r>
              <a:rPr lang="en-US" altLang="en-US" sz="2400" dirty="0">
                <a:hlinkClick r:id="rId6"/>
              </a:rPr>
              <a:t>https://researchfestival.nih.gov/2019</a:t>
            </a:r>
            <a:endParaRPr lang="en-US" altLang="en-US" sz="2400" dirty="0"/>
          </a:p>
          <a:p>
            <a:pPr marL="0" indent="0" eaLnBrk="1" hangingPunct="1">
              <a:lnSpc>
                <a:spcPct val="90000"/>
              </a:lnSpc>
              <a:buNone/>
            </a:pPr>
            <a:endParaRPr lang="en-US" altLang="en-US" sz="800" dirty="0"/>
          </a:p>
          <a:p>
            <a:pPr eaLnBrk="1" hangingPunct="1">
              <a:lnSpc>
                <a:spcPct val="90000"/>
              </a:lnSpc>
            </a:pPr>
            <a:r>
              <a:rPr lang="en-US" altLang="en-US" sz="2400" dirty="0"/>
              <a:t>NIH </a:t>
            </a:r>
            <a:r>
              <a:rPr lang="en-US" altLang="en-US" sz="2400" dirty="0" err="1"/>
              <a:t>Citaton</a:t>
            </a:r>
            <a:r>
              <a:rPr lang="en-US" altLang="en-US" sz="2400" dirty="0"/>
              <a:t> Analysis Tool  </a:t>
            </a:r>
            <a:r>
              <a:rPr lang="en-US" sz="2400" dirty="0">
                <a:hlinkClick r:id="rId7">
                  <a:extLst>
                    <a:ext uri="{A12FA001-AC4F-418D-AE19-62706E023703}">
                      <ahyp:hlinkClr xmlns:ahyp="http://schemas.microsoft.com/office/drawing/2018/hyperlinkcolor" val="tx"/>
                    </a:ext>
                  </a:extLst>
                </a:hlinkClick>
              </a:rPr>
              <a:t>https://icite.od.nih.gov/analysis</a:t>
            </a:r>
            <a:endParaRPr lang="en-US" sz="2400" dirty="0"/>
          </a:p>
          <a:p>
            <a:pPr eaLnBrk="1" hangingPunct="1">
              <a:lnSpc>
                <a:spcPct val="90000"/>
              </a:lnSpc>
            </a:pPr>
            <a:endParaRPr lang="en-US" altLang="en-US" sz="800" dirty="0"/>
          </a:p>
          <a:p>
            <a:pPr eaLnBrk="1" hangingPunct="1">
              <a:lnSpc>
                <a:spcPct val="90000"/>
              </a:lnSpc>
            </a:pPr>
            <a:r>
              <a:rPr lang="en-US" altLang="en-US" sz="2400" dirty="0"/>
              <a:t>Rigor and Reproducibility </a:t>
            </a:r>
            <a:r>
              <a:rPr lang="en-US" altLang="en-US" sz="2400" dirty="0">
                <a:ea typeface="ＭＳ Ｐゴシック" panose="020B0600070205080204" pitchFamily="34" charset="-128"/>
                <a:hlinkClick r:id="rId8"/>
              </a:rPr>
              <a:t>https://www.nih.gov/research-training/rigor-reproducibility</a:t>
            </a:r>
            <a:endParaRPr lang="en-US" altLang="en-US" sz="2400" dirty="0">
              <a:ea typeface="ＭＳ Ｐゴシック" panose="020B0600070205080204" pitchFamily="34" charset="-128"/>
            </a:endParaRPr>
          </a:p>
          <a:p>
            <a:pPr eaLnBrk="1" hangingPunct="1">
              <a:lnSpc>
                <a:spcPct val="90000"/>
              </a:lnSpc>
            </a:pPr>
            <a:endParaRPr lang="en-US" alt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dirty="0">
                <a:solidFill>
                  <a:schemeClr val="tx1"/>
                </a:solidFill>
              </a:rPr>
              <a:t>Bridge Research Grants for Senior Fellows</a:t>
            </a:r>
            <a:br>
              <a:rPr lang="en-US" altLang="en-US" dirty="0"/>
            </a:br>
            <a:endParaRPr lang="en-US" altLang="en-US" dirty="0"/>
          </a:p>
        </p:txBody>
      </p:sp>
      <p:sp>
        <p:nvSpPr>
          <p:cNvPr id="25603" name="Rectangle 3"/>
          <p:cNvSpPr>
            <a:spLocks noGrp="1" noChangeArrowheads="1"/>
          </p:cNvSpPr>
          <p:nvPr>
            <p:ph type="body" idx="1"/>
          </p:nvPr>
        </p:nvSpPr>
        <p:spPr>
          <a:xfrm>
            <a:off x="2091161" y="1239455"/>
            <a:ext cx="7772400" cy="4343400"/>
          </a:xfrm>
        </p:spPr>
        <p:txBody>
          <a:bodyPr/>
          <a:lstStyle/>
          <a:p>
            <a:pPr eaLnBrk="1" hangingPunct="1">
              <a:lnSpc>
                <a:spcPct val="80000"/>
              </a:lnSpc>
            </a:pPr>
            <a:endParaRPr lang="en-US" altLang="en-US" sz="2800" dirty="0"/>
          </a:p>
          <a:p>
            <a:pPr eaLnBrk="1" hangingPunct="1">
              <a:lnSpc>
                <a:spcPct val="80000"/>
              </a:lnSpc>
            </a:pPr>
            <a:endParaRPr lang="en-US" altLang="en-US" sz="2800" dirty="0"/>
          </a:p>
          <a:p>
            <a:pPr eaLnBrk="1" hangingPunct="1">
              <a:lnSpc>
                <a:spcPct val="80000"/>
              </a:lnSpc>
            </a:pPr>
            <a:r>
              <a:rPr lang="en-US" altLang="en-US" sz="2800" b="1" dirty="0"/>
              <a:t>K99/R00 grants </a:t>
            </a:r>
            <a:r>
              <a:rPr lang="en-US" altLang="en-US" sz="2800" dirty="0">
                <a:hlinkClick r:id="rId2"/>
              </a:rPr>
              <a:t>https://oir.nih.gov/sourcebook/awards-fellowships-grant-opportunities/k99r00-grant-award-information</a:t>
            </a:r>
            <a:endParaRPr lang="en-US" altLang="en-US" sz="2800" dirty="0"/>
          </a:p>
          <a:p>
            <a:pPr eaLnBrk="1" hangingPunct="1">
              <a:lnSpc>
                <a:spcPct val="80000"/>
              </a:lnSpc>
            </a:pPr>
            <a:r>
              <a:rPr lang="en-US" altLang="en-US" sz="2800" dirty="0"/>
              <a:t>Also see: </a:t>
            </a:r>
            <a:r>
              <a:rPr lang="en-US" altLang="en-US" sz="2800" dirty="0">
                <a:hlinkClick r:id="rId3"/>
              </a:rPr>
              <a:t>https://oir.nih.gov/sourcebook/awards-fellowships-grant-opportunities/early-career-bridge-awards-open-irp-scientists</a:t>
            </a:r>
            <a:endParaRPr lang="en-US" altLang="en-US" sz="2800" dirty="0"/>
          </a:p>
          <a:p>
            <a:pPr eaLnBrk="1" hangingPunct="1">
              <a:lnSpc>
                <a:spcPct val="80000"/>
              </a:lnSpc>
            </a:pPr>
            <a:endParaRPr lang="en-US" altLang="en-US" sz="2800" dirty="0"/>
          </a:p>
          <a:p>
            <a:pPr eaLnBrk="1" hangingPunct="1">
              <a:lnSpc>
                <a:spcPct val="80000"/>
              </a:lnSpc>
            </a:pPr>
            <a:endParaRPr lang="en-US" altLang="en-US" sz="2800" dirty="0"/>
          </a:p>
          <a:p>
            <a:pPr eaLnBrk="1" hangingPunct="1">
              <a:lnSpc>
                <a:spcPct val="80000"/>
              </a:lnSpc>
            </a:pPr>
            <a:endParaRPr lang="en-US" altLang="en-US" sz="2800" dirty="0"/>
          </a:p>
          <a:p>
            <a:pPr eaLnBrk="1" hangingPunct="1">
              <a:lnSpc>
                <a:spcPct val="80000"/>
              </a:lnSpc>
              <a:buFontTx/>
              <a:buNone/>
            </a:pPr>
            <a:endParaRPr lang="en-US"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76446" y="159666"/>
            <a:ext cx="100583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3600" b="1" dirty="0"/>
              <a:t>NIH consists of 27 Institutes and Centers (ICs)</a:t>
            </a:r>
          </a:p>
        </p:txBody>
      </p:sp>
      <p:sp>
        <p:nvSpPr>
          <p:cNvPr id="8195" name="Text Box 3"/>
          <p:cNvSpPr txBox="1">
            <a:spLocks noChangeArrowheads="1"/>
          </p:cNvSpPr>
          <p:nvPr/>
        </p:nvSpPr>
        <p:spPr bwMode="auto">
          <a:xfrm>
            <a:off x="9004305" y="4684494"/>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1600" b="1" dirty="0">
                <a:solidFill>
                  <a:schemeClr val="bg1"/>
                </a:solidFill>
                <a:latin typeface="Arial" panose="020B0604020202020204" pitchFamily="34" charset="0"/>
              </a:rPr>
              <a:t>= </a:t>
            </a:r>
            <a:r>
              <a:rPr lang="en-US" altLang="en-US" sz="1600" b="1" dirty="0">
                <a:latin typeface="Arial" panose="020B0604020202020204" pitchFamily="34" charset="0"/>
              </a:rPr>
              <a:t>Extramural only</a:t>
            </a:r>
            <a:endParaRPr lang="en-US" altLang="en-US" b="1" dirty="0"/>
          </a:p>
        </p:txBody>
      </p:sp>
      <p:sp>
        <p:nvSpPr>
          <p:cNvPr id="8196" name="Oval 4"/>
          <p:cNvSpPr>
            <a:spLocks noChangeArrowheads="1"/>
          </p:cNvSpPr>
          <p:nvPr/>
        </p:nvSpPr>
        <p:spPr bwMode="auto">
          <a:xfrm>
            <a:off x="9902380" y="4775207"/>
            <a:ext cx="182563" cy="182563"/>
          </a:xfrm>
          <a:prstGeom prst="ellipse">
            <a:avLst/>
          </a:prstGeom>
          <a:solidFill>
            <a:srgbClr val="FFC000"/>
          </a:solidFill>
          <a:ln>
            <a:noFill/>
          </a:ln>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8197" name="Oval 5"/>
          <p:cNvSpPr>
            <a:spLocks noChangeArrowheads="1"/>
          </p:cNvSpPr>
          <p:nvPr/>
        </p:nvSpPr>
        <p:spPr bwMode="auto">
          <a:xfrm>
            <a:off x="3505200" y="33745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NEI</a:t>
            </a:r>
            <a:endParaRPr lang="en-US" altLang="en-US">
              <a:solidFill>
                <a:schemeClr val="bg1"/>
              </a:solidFill>
            </a:endParaRPr>
          </a:p>
        </p:txBody>
      </p:sp>
      <p:sp>
        <p:nvSpPr>
          <p:cNvPr id="8198" name="Oval 6"/>
          <p:cNvSpPr>
            <a:spLocks noChangeArrowheads="1"/>
          </p:cNvSpPr>
          <p:nvPr/>
        </p:nvSpPr>
        <p:spPr bwMode="auto">
          <a:xfrm>
            <a:off x="2743200" y="24601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NCI</a:t>
            </a:r>
            <a:endParaRPr lang="en-US" altLang="en-US">
              <a:solidFill>
                <a:schemeClr val="bg1"/>
              </a:solidFill>
            </a:endParaRPr>
          </a:p>
        </p:txBody>
      </p:sp>
      <p:sp>
        <p:nvSpPr>
          <p:cNvPr id="8199" name="Oval 7"/>
          <p:cNvSpPr>
            <a:spLocks noChangeArrowheads="1"/>
          </p:cNvSpPr>
          <p:nvPr/>
        </p:nvSpPr>
        <p:spPr bwMode="auto">
          <a:xfrm>
            <a:off x="1905000" y="13933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NHLBI</a:t>
            </a:r>
            <a:endParaRPr lang="en-US" altLang="en-US">
              <a:solidFill>
                <a:schemeClr val="bg1"/>
              </a:solidFill>
            </a:endParaRPr>
          </a:p>
        </p:txBody>
      </p:sp>
      <p:sp>
        <p:nvSpPr>
          <p:cNvPr id="8200" name="Oval 8"/>
          <p:cNvSpPr>
            <a:spLocks noChangeArrowheads="1"/>
          </p:cNvSpPr>
          <p:nvPr/>
        </p:nvSpPr>
        <p:spPr bwMode="auto">
          <a:xfrm>
            <a:off x="4648200" y="39841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NLM</a:t>
            </a:r>
            <a:endParaRPr lang="en-US" altLang="en-US">
              <a:solidFill>
                <a:schemeClr val="bg1"/>
              </a:solidFill>
            </a:endParaRPr>
          </a:p>
        </p:txBody>
      </p:sp>
      <p:sp>
        <p:nvSpPr>
          <p:cNvPr id="8201" name="Oval 9"/>
          <p:cNvSpPr>
            <a:spLocks noChangeArrowheads="1"/>
          </p:cNvSpPr>
          <p:nvPr/>
        </p:nvSpPr>
        <p:spPr bwMode="auto">
          <a:xfrm>
            <a:off x="6705600" y="39841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NINDS</a:t>
            </a:r>
            <a:endParaRPr lang="en-US" altLang="en-US">
              <a:solidFill>
                <a:schemeClr val="bg1"/>
              </a:solidFill>
            </a:endParaRPr>
          </a:p>
        </p:txBody>
      </p:sp>
      <p:sp>
        <p:nvSpPr>
          <p:cNvPr id="8202" name="Oval 10"/>
          <p:cNvSpPr>
            <a:spLocks noChangeArrowheads="1"/>
          </p:cNvSpPr>
          <p:nvPr/>
        </p:nvSpPr>
        <p:spPr bwMode="auto">
          <a:xfrm>
            <a:off x="7848600" y="33745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NIMH</a:t>
            </a:r>
            <a:endParaRPr lang="en-US" altLang="en-US">
              <a:solidFill>
                <a:schemeClr val="bg1"/>
              </a:solidFill>
            </a:endParaRPr>
          </a:p>
        </p:txBody>
      </p:sp>
      <p:sp>
        <p:nvSpPr>
          <p:cNvPr id="8203" name="Oval 11"/>
          <p:cNvSpPr>
            <a:spLocks noChangeArrowheads="1"/>
          </p:cNvSpPr>
          <p:nvPr/>
        </p:nvSpPr>
        <p:spPr bwMode="auto">
          <a:xfrm>
            <a:off x="8382000" y="27649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NIAMS</a:t>
            </a:r>
            <a:endParaRPr lang="en-US" altLang="en-US">
              <a:solidFill>
                <a:schemeClr val="bg1"/>
              </a:solidFill>
            </a:endParaRPr>
          </a:p>
        </p:txBody>
      </p:sp>
      <p:sp>
        <p:nvSpPr>
          <p:cNvPr id="8204" name="Oval 12"/>
          <p:cNvSpPr>
            <a:spLocks noChangeArrowheads="1"/>
          </p:cNvSpPr>
          <p:nvPr/>
        </p:nvSpPr>
        <p:spPr bwMode="auto">
          <a:xfrm>
            <a:off x="9525000" y="13933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NINR</a:t>
            </a:r>
            <a:endParaRPr lang="en-US" altLang="en-US">
              <a:solidFill>
                <a:schemeClr val="bg1"/>
              </a:solidFill>
            </a:endParaRPr>
          </a:p>
        </p:txBody>
      </p:sp>
      <p:sp>
        <p:nvSpPr>
          <p:cNvPr id="8205" name="Oval 13"/>
          <p:cNvSpPr>
            <a:spLocks noChangeArrowheads="1"/>
          </p:cNvSpPr>
          <p:nvPr/>
        </p:nvSpPr>
        <p:spPr bwMode="auto">
          <a:xfrm>
            <a:off x="1981200" y="22315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NCCIH</a:t>
            </a:r>
            <a:endParaRPr lang="en-US" altLang="en-US">
              <a:solidFill>
                <a:schemeClr val="bg1"/>
              </a:solidFill>
            </a:endParaRPr>
          </a:p>
        </p:txBody>
      </p:sp>
      <p:sp>
        <p:nvSpPr>
          <p:cNvPr id="8206" name="Oval 14"/>
          <p:cNvSpPr>
            <a:spLocks noChangeArrowheads="1"/>
          </p:cNvSpPr>
          <p:nvPr/>
        </p:nvSpPr>
        <p:spPr bwMode="auto">
          <a:xfrm>
            <a:off x="2133600" y="30697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CIT</a:t>
            </a:r>
            <a:endParaRPr lang="en-US" altLang="en-US">
              <a:solidFill>
                <a:schemeClr val="bg1"/>
              </a:solidFill>
            </a:endParaRPr>
          </a:p>
        </p:txBody>
      </p:sp>
      <p:sp>
        <p:nvSpPr>
          <p:cNvPr id="8207" name="Oval 15"/>
          <p:cNvSpPr>
            <a:spLocks noChangeArrowheads="1"/>
          </p:cNvSpPr>
          <p:nvPr/>
        </p:nvSpPr>
        <p:spPr bwMode="auto">
          <a:xfrm>
            <a:off x="2743200" y="36793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CC</a:t>
            </a:r>
            <a:endParaRPr lang="en-US" altLang="en-US">
              <a:solidFill>
                <a:schemeClr val="bg1"/>
              </a:solidFill>
            </a:endParaRPr>
          </a:p>
        </p:txBody>
      </p:sp>
      <p:sp>
        <p:nvSpPr>
          <p:cNvPr id="8208" name="Oval 16"/>
          <p:cNvSpPr>
            <a:spLocks noChangeArrowheads="1"/>
          </p:cNvSpPr>
          <p:nvPr/>
        </p:nvSpPr>
        <p:spPr bwMode="auto">
          <a:xfrm>
            <a:off x="3352800" y="42127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NHGRI</a:t>
            </a:r>
            <a:endParaRPr lang="en-US" altLang="en-US">
              <a:solidFill>
                <a:schemeClr val="bg1"/>
              </a:solidFill>
            </a:endParaRPr>
          </a:p>
        </p:txBody>
      </p:sp>
      <p:sp>
        <p:nvSpPr>
          <p:cNvPr id="8209" name="Oval 17"/>
          <p:cNvSpPr>
            <a:spLocks noChangeArrowheads="1"/>
          </p:cNvSpPr>
          <p:nvPr/>
        </p:nvSpPr>
        <p:spPr bwMode="auto">
          <a:xfrm>
            <a:off x="4038600" y="45937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NIA</a:t>
            </a:r>
            <a:endParaRPr lang="en-US" altLang="en-US">
              <a:solidFill>
                <a:schemeClr val="bg1"/>
              </a:solidFill>
            </a:endParaRPr>
          </a:p>
        </p:txBody>
      </p:sp>
      <p:sp>
        <p:nvSpPr>
          <p:cNvPr id="8210" name="Oval 18"/>
          <p:cNvSpPr>
            <a:spLocks noChangeArrowheads="1"/>
          </p:cNvSpPr>
          <p:nvPr/>
        </p:nvSpPr>
        <p:spPr bwMode="auto">
          <a:xfrm>
            <a:off x="4876800" y="48223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NIAAA</a:t>
            </a:r>
            <a:endParaRPr lang="en-US" altLang="en-US">
              <a:solidFill>
                <a:schemeClr val="bg1"/>
              </a:solidFill>
            </a:endParaRPr>
          </a:p>
        </p:txBody>
      </p:sp>
      <p:sp>
        <p:nvSpPr>
          <p:cNvPr id="8211" name="Oval 19"/>
          <p:cNvSpPr>
            <a:spLocks noChangeArrowheads="1"/>
          </p:cNvSpPr>
          <p:nvPr/>
        </p:nvSpPr>
        <p:spPr bwMode="auto">
          <a:xfrm>
            <a:off x="5638800" y="49747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NIAID</a:t>
            </a:r>
            <a:endParaRPr lang="en-US" altLang="en-US">
              <a:solidFill>
                <a:schemeClr val="bg1"/>
              </a:solidFill>
            </a:endParaRPr>
          </a:p>
        </p:txBody>
      </p:sp>
      <p:sp>
        <p:nvSpPr>
          <p:cNvPr id="8212" name="Oval 20"/>
          <p:cNvSpPr>
            <a:spLocks noChangeArrowheads="1"/>
          </p:cNvSpPr>
          <p:nvPr/>
        </p:nvSpPr>
        <p:spPr bwMode="auto">
          <a:xfrm>
            <a:off x="6477000" y="48223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NICHD</a:t>
            </a:r>
            <a:endParaRPr lang="en-US" altLang="en-US">
              <a:solidFill>
                <a:schemeClr val="bg1"/>
              </a:solidFill>
            </a:endParaRPr>
          </a:p>
        </p:txBody>
      </p:sp>
      <p:sp>
        <p:nvSpPr>
          <p:cNvPr id="8213" name="Oval 21"/>
          <p:cNvSpPr>
            <a:spLocks noChangeArrowheads="1"/>
          </p:cNvSpPr>
          <p:nvPr/>
        </p:nvSpPr>
        <p:spPr bwMode="auto">
          <a:xfrm>
            <a:off x="7315200" y="45937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NIDCD</a:t>
            </a:r>
            <a:endParaRPr lang="en-US" altLang="en-US">
              <a:solidFill>
                <a:schemeClr val="bg1"/>
              </a:solidFill>
            </a:endParaRPr>
          </a:p>
        </p:txBody>
      </p:sp>
      <p:sp>
        <p:nvSpPr>
          <p:cNvPr id="8214" name="Oval 22"/>
          <p:cNvSpPr>
            <a:spLocks noChangeArrowheads="1"/>
          </p:cNvSpPr>
          <p:nvPr/>
        </p:nvSpPr>
        <p:spPr bwMode="auto">
          <a:xfrm>
            <a:off x="8077200" y="42127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NIDCR</a:t>
            </a:r>
            <a:endParaRPr lang="en-US" altLang="en-US">
              <a:solidFill>
                <a:schemeClr val="bg1"/>
              </a:solidFill>
            </a:endParaRPr>
          </a:p>
        </p:txBody>
      </p:sp>
      <p:sp>
        <p:nvSpPr>
          <p:cNvPr id="8215" name="Oval 23"/>
          <p:cNvSpPr>
            <a:spLocks noChangeArrowheads="1"/>
          </p:cNvSpPr>
          <p:nvPr/>
        </p:nvSpPr>
        <p:spPr bwMode="auto">
          <a:xfrm>
            <a:off x="8686800" y="36793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NIDDK</a:t>
            </a:r>
            <a:endParaRPr lang="en-US" altLang="en-US">
              <a:solidFill>
                <a:schemeClr val="bg1"/>
              </a:solidFill>
            </a:endParaRPr>
          </a:p>
        </p:txBody>
      </p:sp>
      <p:sp>
        <p:nvSpPr>
          <p:cNvPr id="8216" name="Oval 24"/>
          <p:cNvSpPr>
            <a:spLocks noChangeArrowheads="1"/>
          </p:cNvSpPr>
          <p:nvPr/>
        </p:nvSpPr>
        <p:spPr bwMode="auto">
          <a:xfrm>
            <a:off x="9220200" y="30697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NIDA</a:t>
            </a:r>
            <a:endParaRPr lang="en-US" altLang="en-US">
              <a:solidFill>
                <a:schemeClr val="bg1"/>
              </a:solidFill>
            </a:endParaRPr>
          </a:p>
        </p:txBody>
      </p:sp>
      <p:sp>
        <p:nvSpPr>
          <p:cNvPr id="8217" name="Oval 25"/>
          <p:cNvSpPr>
            <a:spLocks noChangeArrowheads="1"/>
          </p:cNvSpPr>
          <p:nvPr/>
        </p:nvSpPr>
        <p:spPr bwMode="auto">
          <a:xfrm>
            <a:off x="9448800" y="22315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NIEHS</a:t>
            </a:r>
            <a:endParaRPr lang="en-US" altLang="en-US">
              <a:solidFill>
                <a:schemeClr val="bg1"/>
              </a:solidFill>
            </a:endParaRPr>
          </a:p>
        </p:txBody>
      </p:sp>
      <p:sp>
        <p:nvSpPr>
          <p:cNvPr id="8218" name="Oval 26"/>
          <p:cNvSpPr>
            <a:spLocks noChangeArrowheads="1"/>
          </p:cNvSpPr>
          <p:nvPr/>
        </p:nvSpPr>
        <p:spPr bwMode="auto">
          <a:xfrm>
            <a:off x="5334000" y="1545780"/>
            <a:ext cx="1524000" cy="1524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a:solidFill>
                  <a:schemeClr val="bg1"/>
                </a:solidFill>
                <a:latin typeface="Arial" panose="020B0604020202020204" pitchFamily="34" charset="0"/>
              </a:rPr>
              <a:t>OD</a:t>
            </a:r>
            <a:endParaRPr lang="en-US" altLang="en-US" b="1">
              <a:solidFill>
                <a:schemeClr val="bg1"/>
              </a:solidFill>
            </a:endParaRPr>
          </a:p>
        </p:txBody>
      </p:sp>
      <p:sp>
        <p:nvSpPr>
          <p:cNvPr id="8219" name="Oval 27"/>
          <p:cNvSpPr>
            <a:spLocks noChangeArrowheads="1"/>
          </p:cNvSpPr>
          <p:nvPr/>
        </p:nvSpPr>
        <p:spPr bwMode="auto">
          <a:xfrm>
            <a:off x="8466903" y="5286330"/>
            <a:ext cx="762000" cy="762000"/>
          </a:xfrm>
          <a:prstGeom prst="ellipse">
            <a:avLst/>
          </a:prstGeom>
          <a:solidFill>
            <a:srgbClr val="FFC000"/>
          </a:solidFill>
          <a:ln>
            <a:noFill/>
          </a:ln>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dirty="0">
                <a:solidFill>
                  <a:srgbClr val="0081C3"/>
                </a:solidFill>
                <a:latin typeface="Arial" panose="020B0604020202020204" pitchFamily="34" charset="0"/>
              </a:rPr>
              <a:t>NIGMS</a:t>
            </a:r>
            <a:endParaRPr lang="en-US" altLang="en-US" dirty="0"/>
          </a:p>
        </p:txBody>
      </p:sp>
      <p:sp>
        <p:nvSpPr>
          <p:cNvPr id="8221" name="Oval 31"/>
          <p:cNvSpPr>
            <a:spLocks noChangeArrowheads="1"/>
          </p:cNvSpPr>
          <p:nvPr/>
        </p:nvSpPr>
        <p:spPr bwMode="auto">
          <a:xfrm>
            <a:off x="2057400" y="5286330"/>
            <a:ext cx="762000" cy="762000"/>
          </a:xfrm>
          <a:prstGeom prst="ellipse">
            <a:avLst/>
          </a:prstGeom>
          <a:solidFill>
            <a:srgbClr val="FFC000"/>
          </a:solidFill>
          <a:ln>
            <a:noFill/>
          </a:ln>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rgbClr val="0081C3"/>
                </a:solidFill>
                <a:latin typeface="Arial" panose="020B0604020202020204" pitchFamily="34" charset="0"/>
              </a:rPr>
              <a:t>FIC</a:t>
            </a:r>
            <a:endParaRPr lang="en-US" altLang="en-US"/>
          </a:p>
        </p:txBody>
      </p:sp>
      <p:sp>
        <p:nvSpPr>
          <p:cNvPr id="8222" name="Oval 32"/>
          <p:cNvSpPr>
            <a:spLocks noChangeArrowheads="1"/>
          </p:cNvSpPr>
          <p:nvPr/>
        </p:nvSpPr>
        <p:spPr bwMode="auto">
          <a:xfrm>
            <a:off x="2895600" y="5286330"/>
            <a:ext cx="762000" cy="762000"/>
          </a:xfrm>
          <a:prstGeom prst="ellipse">
            <a:avLst/>
          </a:prstGeom>
          <a:solidFill>
            <a:srgbClr val="FFC000"/>
          </a:solidFill>
          <a:ln>
            <a:noFill/>
          </a:ln>
          <a:effec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rgbClr val="0081C3"/>
                </a:solidFill>
                <a:latin typeface="Arial" panose="020B0604020202020204" pitchFamily="34" charset="0"/>
              </a:rPr>
              <a:t>CSR</a:t>
            </a:r>
            <a:endParaRPr lang="en-US" altLang="en-US"/>
          </a:p>
        </p:txBody>
      </p:sp>
      <p:sp>
        <p:nvSpPr>
          <p:cNvPr id="8223" name="Oval 7"/>
          <p:cNvSpPr>
            <a:spLocks noChangeArrowheads="1"/>
          </p:cNvSpPr>
          <p:nvPr/>
        </p:nvSpPr>
        <p:spPr bwMode="auto">
          <a:xfrm>
            <a:off x="5638800" y="4125468"/>
            <a:ext cx="762000" cy="773112"/>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NIMHD</a:t>
            </a:r>
            <a:endParaRPr lang="en-US" altLang="en-US">
              <a:solidFill>
                <a:schemeClr val="bg1"/>
              </a:solidFill>
            </a:endParaRPr>
          </a:p>
        </p:txBody>
      </p:sp>
      <p:sp>
        <p:nvSpPr>
          <p:cNvPr id="8224" name="Oval 7"/>
          <p:cNvSpPr>
            <a:spLocks noChangeArrowheads="1"/>
          </p:cNvSpPr>
          <p:nvPr/>
        </p:nvSpPr>
        <p:spPr bwMode="auto">
          <a:xfrm>
            <a:off x="8686800" y="16219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NIBIB</a:t>
            </a:r>
            <a:endParaRPr lang="en-US" altLang="en-US">
              <a:solidFill>
                <a:schemeClr val="bg1"/>
              </a:solidFill>
            </a:endParaRPr>
          </a:p>
        </p:txBody>
      </p:sp>
      <p:sp>
        <p:nvSpPr>
          <p:cNvPr id="8225" name="Oval 7"/>
          <p:cNvSpPr>
            <a:spLocks noChangeArrowheads="1"/>
          </p:cNvSpPr>
          <p:nvPr/>
        </p:nvSpPr>
        <p:spPr bwMode="auto">
          <a:xfrm>
            <a:off x="2743200" y="1621980"/>
            <a:ext cx="762000" cy="762000"/>
          </a:xfrm>
          <a:prstGeom prst="ellipse">
            <a:avLst/>
          </a:prstGeom>
          <a:gradFill rotWithShape="0">
            <a:gsLst>
              <a:gs pos="0">
                <a:srgbClr val="6B91F3"/>
              </a:gs>
              <a:gs pos="100000">
                <a:schemeClr val="tx1"/>
              </a:gs>
            </a:gsLst>
            <a:path path="rect">
              <a:fillToRect l="100000" b="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200" b="1">
                <a:solidFill>
                  <a:schemeClr val="bg1"/>
                </a:solidFill>
                <a:latin typeface="Arial" panose="020B0604020202020204" pitchFamily="34" charset="0"/>
              </a:rPr>
              <a:t>NCATS</a:t>
            </a:r>
            <a:endParaRPr lang="en-US" altLang="en-US">
              <a:solidFill>
                <a:schemeClr val="bg1"/>
              </a:solidFill>
            </a:endParaRPr>
          </a:p>
        </p:txBody>
      </p:sp>
      <p:sp>
        <p:nvSpPr>
          <p:cNvPr id="2" name="TextBox 1"/>
          <p:cNvSpPr txBox="1"/>
          <p:nvPr/>
        </p:nvSpPr>
        <p:spPr>
          <a:xfrm>
            <a:off x="6273479" y="6063012"/>
            <a:ext cx="5918522" cy="1384995"/>
          </a:xfrm>
          <a:prstGeom prst="rect">
            <a:avLst/>
          </a:prstGeom>
          <a:noFill/>
        </p:spPr>
        <p:txBody>
          <a:bodyPr wrap="square" rtlCol="0">
            <a:spAutoFit/>
          </a:bodyPr>
          <a:lstStyle/>
          <a:p>
            <a:r>
              <a:rPr lang="en-US" sz="1600" dirty="0"/>
              <a:t>For IC Websites: </a:t>
            </a:r>
            <a:r>
              <a:rPr lang="en-US" sz="1600" dirty="0">
                <a:hlinkClick r:id="rId2"/>
              </a:rPr>
              <a:t>https://www.nih.gov/institutes-nih</a:t>
            </a:r>
            <a:endParaRPr lang="en-US" sz="1600" dirty="0"/>
          </a:p>
          <a:p>
            <a:r>
              <a:rPr lang="en-US" sz="1600" dirty="0"/>
              <a:t>For IC Intramural programs: </a:t>
            </a:r>
            <a:r>
              <a:rPr lang="en-US" sz="1600" dirty="0">
                <a:hlinkClick r:id="rId3"/>
              </a:rPr>
              <a:t>https://irp.nih.gov/about-us/our-programs</a:t>
            </a:r>
            <a:endParaRPr lang="en-US" sz="1600" dirty="0"/>
          </a:p>
          <a:p>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CD5A-0DB3-4F49-B38A-4970C4D325E3}"/>
              </a:ext>
            </a:extLst>
          </p:cNvPr>
          <p:cNvSpPr>
            <a:spLocks noGrp="1"/>
          </p:cNvSpPr>
          <p:nvPr>
            <p:ph type="title"/>
          </p:nvPr>
        </p:nvSpPr>
        <p:spPr/>
        <p:txBody>
          <a:bodyPr/>
          <a:lstStyle/>
          <a:p>
            <a:pPr algn="ctr"/>
            <a:r>
              <a:rPr lang="en-US" dirty="0">
                <a:solidFill>
                  <a:schemeClr val="tx2"/>
                </a:solidFill>
              </a:rPr>
              <a:t>Office of Intramural Research Leadership and Staff</a:t>
            </a:r>
          </a:p>
        </p:txBody>
      </p:sp>
      <p:pic>
        <p:nvPicPr>
          <p:cNvPr id="6" name="Content Placeholder 5">
            <a:extLst>
              <a:ext uri="{FF2B5EF4-FFF2-40B4-BE49-F238E27FC236}">
                <a16:creationId xmlns:a16="http://schemas.microsoft.com/office/drawing/2014/main" id="{55AC0E2D-F021-42F3-A2B0-EABD400640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555341"/>
            <a:ext cx="10972800" cy="4210867"/>
          </a:xfrm>
        </p:spPr>
      </p:pic>
      <p:sp>
        <p:nvSpPr>
          <p:cNvPr id="4" name="TextBox 3">
            <a:extLst>
              <a:ext uri="{FF2B5EF4-FFF2-40B4-BE49-F238E27FC236}">
                <a16:creationId xmlns:a16="http://schemas.microsoft.com/office/drawing/2014/main" id="{6CD4DC91-D9A2-4691-9AD3-8C254F20718B}"/>
              </a:ext>
            </a:extLst>
          </p:cNvPr>
          <p:cNvSpPr txBox="1"/>
          <p:nvPr/>
        </p:nvSpPr>
        <p:spPr>
          <a:xfrm>
            <a:off x="6345382" y="6137553"/>
            <a:ext cx="5846617" cy="738664"/>
          </a:xfrm>
          <a:prstGeom prst="rect">
            <a:avLst/>
          </a:prstGeom>
          <a:noFill/>
        </p:spPr>
        <p:txBody>
          <a:bodyPr wrap="square" rtlCol="0">
            <a:spAutoFit/>
          </a:bodyPr>
          <a:lstStyle/>
          <a:p>
            <a:r>
              <a:rPr lang="en-US" sz="2400" dirty="0">
                <a:hlinkClick r:id="rId3"/>
              </a:rPr>
              <a:t>https://oir.nih.gov/about/leadership-staff</a:t>
            </a:r>
            <a:endParaRPr lang="en-US" sz="2400" dirty="0"/>
          </a:p>
          <a:p>
            <a:endParaRPr lang="en-US" dirty="0"/>
          </a:p>
        </p:txBody>
      </p:sp>
    </p:spTree>
    <p:extLst>
      <p:ext uri="{BB962C8B-B14F-4D97-AF65-F5344CB8AC3E}">
        <p14:creationId xmlns:p14="http://schemas.microsoft.com/office/powerpoint/2010/main" val="1304914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590309" y="741543"/>
            <a:ext cx="10995949"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800" dirty="0">
              <a:latin typeface="+mn-lt"/>
            </a:endParaRPr>
          </a:p>
          <a:p>
            <a:r>
              <a:rPr lang="en-US" altLang="en-US" dirty="0">
                <a:latin typeface="+mn-lt"/>
              </a:rPr>
              <a:t>NIH Intramural Research Program</a:t>
            </a:r>
          </a:p>
          <a:p>
            <a:r>
              <a:rPr lang="en-US" altLang="en-US" dirty="0">
                <a:latin typeface="+mn-lt"/>
                <a:hlinkClick r:id="rId2"/>
              </a:rPr>
              <a:t>http://irp.nih.gov/</a:t>
            </a:r>
            <a:endParaRPr lang="en-US" altLang="en-US" dirty="0">
              <a:latin typeface="+mn-lt"/>
            </a:endParaRPr>
          </a:p>
          <a:p>
            <a:endParaRPr lang="en-US" altLang="en-US" sz="800" dirty="0">
              <a:latin typeface="+mn-lt"/>
            </a:endParaRPr>
          </a:p>
          <a:p>
            <a:r>
              <a:rPr lang="en-US" altLang="en-US" dirty="0">
                <a:latin typeface="+mn-lt"/>
              </a:rPr>
              <a:t>Searchable database of all NIH intramural research projects </a:t>
            </a:r>
          </a:p>
          <a:p>
            <a:r>
              <a:rPr lang="en-US" altLang="en-US" dirty="0">
                <a:latin typeface="+mn-lt"/>
                <a:hlinkClick r:id="rId3"/>
              </a:rPr>
              <a:t>http://intramural.nih.gov/search/index.tml</a:t>
            </a:r>
            <a:endParaRPr lang="en-US" altLang="en-US" dirty="0">
              <a:latin typeface="+mn-lt"/>
            </a:endParaRPr>
          </a:p>
          <a:p>
            <a:pPr>
              <a:spcBef>
                <a:spcPct val="50000"/>
              </a:spcBef>
            </a:pPr>
            <a:r>
              <a:rPr lang="en-US" altLang="en-US" dirty="0">
                <a:latin typeface="+mn-lt"/>
              </a:rPr>
              <a:t>Intramural Training Opportunities </a:t>
            </a:r>
            <a:r>
              <a:rPr lang="en-US" altLang="en-US" dirty="0">
                <a:latin typeface="+mn-lt"/>
                <a:hlinkClick r:id="rId4"/>
              </a:rPr>
              <a:t>http://www.training.nih.gov</a:t>
            </a:r>
            <a:endParaRPr lang="en-US" altLang="en-US" dirty="0">
              <a:latin typeface="+mn-lt"/>
            </a:endParaRPr>
          </a:p>
          <a:p>
            <a:endParaRPr lang="en-US" sz="800" dirty="0">
              <a:latin typeface="+mn-lt"/>
            </a:endParaRPr>
          </a:p>
          <a:p>
            <a:r>
              <a:rPr lang="en-US" dirty="0">
                <a:latin typeface="+mn-lt"/>
              </a:rPr>
              <a:t>Deputy Director for Intramural Research </a:t>
            </a:r>
            <a:r>
              <a:rPr lang="en-US" dirty="0" err="1">
                <a:latin typeface="+mn-lt"/>
              </a:rPr>
              <a:t>Webboard</a:t>
            </a:r>
            <a:r>
              <a:rPr lang="en-US" dirty="0">
                <a:latin typeface="+mn-lt"/>
              </a:rPr>
              <a:t> </a:t>
            </a:r>
          </a:p>
          <a:p>
            <a:r>
              <a:rPr lang="en-US" dirty="0">
                <a:latin typeface="+mn-lt"/>
              </a:rPr>
              <a:t>(NIH Access Only) </a:t>
            </a:r>
            <a:r>
              <a:rPr lang="en-US" altLang="en-US" dirty="0">
                <a:latin typeface="+mn-lt"/>
                <a:hlinkClick r:id="rId5"/>
              </a:rPr>
              <a:t>http://ddir.nih.gov</a:t>
            </a:r>
            <a:endParaRPr lang="en-US" altLang="en-US" dirty="0">
              <a:latin typeface="+mn-lt"/>
            </a:endParaRPr>
          </a:p>
          <a:p>
            <a:pPr>
              <a:spcBef>
                <a:spcPct val="50000"/>
              </a:spcBef>
            </a:pPr>
            <a:r>
              <a:rPr lang="en-US" i="1" dirty="0">
                <a:latin typeface="+mn-lt"/>
              </a:rPr>
              <a:t>The NIH Catalyst</a:t>
            </a:r>
            <a:r>
              <a:rPr lang="en-US" dirty="0">
                <a:latin typeface="+mn-lt"/>
              </a:rPr>
              <a:t> </a:t>
            </a:r>
            <a:r>
              <a:rPr lang="en-US" u="sng" dirty="0">
                <a:latin typeface="+mn-lt"/>
                <a:hlinkClick r:id="rId6"/>
              </a:rPr>
              <a:t>http://irp.nih.gov/catalyst</a:t>
            </a:r>
            <a:endParaRPr lang="en-US" altLang="en-US" dirty="0">
              <a:latin typeface="+mn-lt"/>
            </a:endParaRPr>
          </a:p>
          <a:p>
            <a:pPr>
              <a:spcBef>
                <a:spcPct val="50000"/>
              </a:spcBef>
            </a:pPr>
            <a:r>
              <a:rPr lang="en-US" dirty="0">
                <a:latin typeface="+mn-lt"/>
              </a:rPr>
              <a:t>Michael Gottesman’s editorials from </a:t>
            </a:r>
            <a:r>
              <a:rPr lang="en-US" i="1" dirty="0">
                <a:latin typeface="+mn-lt"/>
              </a:rPr>
              <a:t>The NIH Catalyst</a:t>
            </a:r>
            <a:endParaRPr lang="en-US" altLang="en-US" dirty="0">
              <a:latin typeface="+mn-lt"/>
            </a:endParaRPr>
          </a:p>
          <a:p>
            <a:pPr>
              <a:spcBef>
                <a:spcPct val="50000"/>
              </a:spcBef>
            </a:pPr>
            <a:r>
              <a:rPr lang="en-US" u="sng" dirty="0">
                <a:latin typeface="+mn-lt"/>
                <a:hlinkClick r:id="rId7"/>
              </a:rPr>
              <a:t>http://ddir.nih.gov/Editorials.html</a:t>
            </a:r>
            <a:endParaRPr lang="en-US" altLang="en-US" dirty="0">
              <a:latin typeface="+mn-lt"/>
            </a:endParaRPr>
          </a:p>
          <a:p>
            <a:pPr>
              <a:spcBef>
                <a:spcPct val="50000"/>
              </a:spcBef>
            </a:pPr>
            <a:endParaRPr lang="en-US" altLang="en-US" sz="2800" b="1" dirty="0">
              <a:latin typeface="+mn-lt"/>
            </a:endParaRPr>
          </a:p>
          <a:p>
            <a:pPr>
              <a:spcBef>
                <a:spcPct val="50000"/>
              </a:spcBef>
            </a:pPr>
            <a:endParaRPr lang="en-US" altLang="en-US" sz="3600" b="1" dirty="0">
              <a:solidFill>
                <a:schemeClr val="bg1"/>
              </a:solidFill>
            </a:endParaRPr>
          </a:p>
        </p:txBody>
      </p:sp>
      <p:sp>
        <p:nvSpPr>
          <p:cNvPr id="27651" name="Text Box 16"/>
          <p:cNvSpPr txBox="1">
            <a:spLocks noChangeArrowheads="1"/>
          </p:cNvSpPr>
          <p:nvPr/>
        </p:nvSpPr>
        <p:spPr bwMode="auto">
          <a:xfrm>
            <a:off x="2672927" y="40098"/>
            <a:ext cx="63581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4000" b="1" dirty="0">
                <a:latin typeface="+mj-lt"/>
              </a:rPr>
              <a:t>Additional Key Web Sites</a:t>
            </a:r>
          </a:p>
          <a:p>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8476" y="3731733"/>
            <a:ext cx="2779928" cy="707886"/>
          </a:xfrm>
          <a:prstGeom prst="rect">
            <a:avLst/>
          </a:prstGeom>
          <a:noFill/>
        </p:spPr>
        <p:txBody>
          <a:bodyPr wrap="none" rtlCol="0">
            <a:spAutoFit/>
          </a:bodyPr>
          <a:lstStyle/>
          <a:p>
            <a:pPr fontAlgn="base">
              <a:spcBef>
                <a:spcPct val="0"/>
              </a:spcBef>
              <a:spcAft>
                <a:spcPct val="0"/>
              </a:spcAft>
            </a:pPr>
            <a:r>
              <a:rPr lang="en-US" sz="4000" dirty="0">
                <a:solidFill>
                  <a:srgbClr val="000000"/>
                </a:solidFill>
                <a:ea typeface="ＭＳ Ｐゴシック"/>
              </a:rPr>
              <a:t>Questions?</a:t>
            </a:r>
          </a:p>
        </p:txBody>
      </p:sp>
    </p:spTree>
  </p:cSld>
  <p:clrMapOvr>
    <a:masterClrMapping/>
  </p:clrMapOvr>
  <p:transition spd="med" advTm="9973">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2590800" y="5943601"/>
            <a:ext cx="6781800" cy="779463"/>
          </a:xfrm>
          <a:prstGeom prst="rect">
            <a:avLst/>
          </a:prstGeom>
          <a:noFill/>
          <a:ln w="9525">
            <a:noFill/>
            <a:miter lim="800000"/>
            <a:headEnd/>
            <a:tailEnd/>
          </a:ln>
        </p:spPr>
        <p:txBody>
          <a:bodyPr>
            <a:spAutoFit/>
          </a:bodyPr>
          <a:lstStyle/>
          <a:p>
            <a:pPr algn="ctr" fontAlgn="base">
              <a:spcBef>
                <a:spcPct val="50000"/>
              </a:spcBef>
              <a:spcAft>
                <a:spcPct val="0"/>
              </a:spcAft>
            </a:pPr>
            <a:r>
              <a:rPr lang="en-US">
                <a:solidFill>
                  <a:srgbClr val="000000"/>
                </a:solidFill>
                <a:ea typeface="ＭＳ Ｐゴシック" charset="-128"/>
                <a:cs typeface="Times New Roman" pitchFamily="18" charset="0"/>
                <a:sym typeface="Wingdings" pitchFamily="2" charset="2"/>
              </a:rPr>
              <a:t>The NIH has 75 buildings on 322 acres in Bethesda, Maryland</a:t>
            </a:r>
          </a:p>
          <a:p>
            <a:pPr algn="ctr" fontAlgn="base">
              <a:spcBef>
                <a:spcPct val="50000"/>
              </a:spcBef>
              <a:spcAft>
                <a:spcPct val="0"/>
              </a:spcAft>
            </a:pPr>
            <a:r>
              <a:rPr lang="en-US">
                <a:solidFill>
                  <a:srgbClr val="000000"/>
                </a:solidFill>
                <a:ea typeface="ＭＳ Ｐゴシック" charset="-128"/>
                <a:cs typeface="Times New Roman" pitchFamily="18" charset="0"/>
                <a:sym typeface="Wingdings" pitchFamily="2" charset="2"/>
              </a:rPr>
              <a:t>Two Metro stops from Washington, DC</a:t>
            </a:r>
            <a:endParaRPr lang="en-US">
              <a:solidFill>
                <a:srgbClr val="000000"/>
              </a:solidFill>
              <a:ea typeface="ＭＳ Ｐゴシック" charset="-128"/>
              <a:cs typeface="Times New Roman" pitchFamily="18" charset="0"/>
            </a:endParaRPr>
          </a:p>
        </p:txBody>
      </p:sp>
      <p:pic>
        <p:nvPicPr>
          <p:cNvPr id="45058" name="Picture 3"/>
          <p:cNvPicPr>
            <a:picLocks noChangeAspect="1" noChangeArrowheads="1"/>
          </p:cNvPicPr>
          <p:nvPr/>
        </p:nvPicPr>
        <p:blipFill>
          <a:blip r:embed="rId3"/>
          <a:srcRect/>
          <a:stretch>
            <a:fillRect/>
          </a:stretch>
        </p:blipFill>
        <p:spPr bwMode="auto">
          <a:xfrm>
            <a:off x="2514600" y="634998"/>
            <a:ext cx="6992938" cy="5245100"/>
          </a:xfrm>
          <a:prstGeom prst="rect">
            <a:avLst/>
          </a:prstGeom>
          <a:noFill/>
          <a:ln w="9525">
            <a:noFill/>
            <a:miter lim="800000"/>
            <a:headEnd/>
            <a:tailEnd/>
          </a:ln>
        </p:spPr>
      </p:pic>
      <p:sp>
        <p:nvSpPr>
          <p:cNvPr id="2" name="TextBox 1"/>
          <p:cNvSpPr txBox="1"/>
          <p:nvPr/>
        </p:nvSpPr>
        <p:spPr>
          <a:xfrm>
            <a:off x="4412341" y="101603"/>
            <a:ext cx="3842719" cy="523220"/>
          </a:xfrm>
          <a:prstGeom prst="rect">
            <a:avLst/>
          </a:prstGeom>
          <a:noFill/>
        </p:spPr>
        <p:txBody>
          <a:bodyPr wrap="none" rtlCol="0">
            <a:spAutoFit/>
          </a:bodyPr>
          <a:lstStyle/>
          <a:p>
            <a:r>
              <a:rPr lang="en-US" sz="2800" dirty="0"/>
              <a:t>The Main NIH Campus</a:t>
            </a:r>
          </a:p>
        </p:txBody>
      </p:sp>
    </p:spTree>
    <p:extLst>
      <p:ext uri="{BB962C8B-B14F-4D97-AF65-F5344CB8AC3E}">
        <p14:creationId xmlns:p14="http://schemas.microsoft.com/office/powerpoint/2010/main" val="332942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608"/>
            <a:ext cx="8229600" cy="1039554"/>
          </a:xfrm>
        </p:spPr>
        <p:txBody>
          <a:bodyPr/>
          <a:lstStyle/>
          <a:p>
            <a:r>
              <a:rPr lang="en-US" sz="3200" dirty="0">
                <a:ea typeface="ＭＳ Ｐゴシック" charset="0"/>
              </a:rPr>
              <a:t>The NIH Clinical Center</a:t>
            </a:r>
            <a:br>
              <a:rPr lang="en-US" sz="3200" dirty="0">
                <a:ea typeface="ＭＳ Ｐゴシック" charset="0"/>
              </a:rPr>
            </a:br>
            <a:r>
              <a:rPr lang="en-US" sz="3200" dirty="0">
                <a:ea typeface="ＭＳ Ｐゴシック" charset="0"/>
              </a:rPr>
              <a:t>“There’s no other hospital like it”</a:t>
            </a:r>
            <a:endParaRPr lang="en-US" sz="3200" dirty="0"/>
          </a:p>
        </p:txBody>
      </p:sp>
      <p:pic>
        <p:nvPicPr>
          <p:cNvPr id="4" name="Content Placeholder 3"/>
          <p:cNvPicPr>
            <a:picLocks noGrp="1" noChangeAspect="1"/>
          </p:cNvPicPr>
          <p:nvPr>
            <p:ph idx="1"/>
          </p:nvPr>
        </p:nvPicPr>
        <p:blipFill>
          <a:blip r:embed="rId2"/>
          <a:stretch>
            <a:fillRect/>
          </a:stretch>
        </p:blipFill>
        <p:spPr>
          <a:xfrm>
            <a:off x="5791200" y="2605320"/>
            <a:ext cx="4838286" cy="3799697"/>
          </a:xfrm>
          <a:prstGeom prst="rect">
            <a:avLst/>
          </a:prstGeom>
        </p:spPr>
      </p:pic>
      <p:sp>
        <p:nvSpPr>
          <p:cNvPr id="5" name="TextBox 4"/>
          <p:cNvSpPr txBox="1"/>
          <p:nvPr/>
        </p:nvSpPr>
        <p:spPr>
          <a:xfrm>
            <a:off x="1581439" y="1461402"/>
            <a:ext cx="8354060" cy="523220"/>
          </a:xfrm>
          <a:prstGeom prst="rect">
            <a:avLst/>
          </a:prstGeom>
          <a:noFill/>
        </p:spPr>
        <p:txBody>
          <a:bodyPr wrap="square" rtlCol="0">
            <a:spAutoFit/>
          </a:bodyPr>
          <a:lstStyle/>
          <a:p>
            <a:pPr marL="257175" indent="-257175">
              <a:buSzPct val="125000"/>
              <a:buFont typeface="Arial" panose="020B0604020202020204" pitchFamily="34" charset="0"/>
              <a:buChar char="•"/>
            </a:pPr>
            <a:r>
              <a:rPr lang="en-US" sz="2000" kern="0" dirty="0">
                <a:latin typeface="Arial"/>
                <a:ea typeface="ＭＳ Ｐゴシック" charset="0"/>
              </a:rPr>
              <a:t>The nation's largest hospital devoted entirely to clinical research</a:t>
            </a:r>
          </a:p>
          <a:p>
            <a:pPr>
              <a:buSzPct val="125000"/>
            </a:pPr>
            <a:endParaRPr lang="en-US" sz="800" kern="0" dirty="0">
              <a:latin typeface="Arial"/>
              <a:ea typeface="ＭＳ Ｐゴシック" charset="0"/>
            </a:endParaRPr>
          </a:p>
        </p:txBody>
      </p:sp>
      <p:sp>
        <p:nvSpPr>
          <p:cNvPr id="6" name="Content Placeholder 2">
            <a:extLst>
              <a:ext uri="{FF2B5EF4-FFF2-40B4-BE49-F238E27FC236}">
                <a16:creationId xmlns:a16="http://schemas.microsoft.com/office/drawing/2014/main" id="{5658691D-29E7-4BC7-9299-5CC7EBFB4DA4}"/>
              </a:ext>
            </a:extLst>
          </p:cNvPr>
          <p:cNvSpPr txBox="1">
            <a:spLocks/>
          </p:cNvSpPr>
          <p:nvPr/>
        </p:nvSpPr>
        <p:spPr bwMode="auto">
          <a:xfrm>
            <a:off x="1512066" y="2057435"/>
            <a:ext cx="4572000" cy="3838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Aft>
                <a:spcPts val="450"/>
              </a:spcAft>
              <a:defRPr/>
            </a:pPr>
            <a:r>
              <a:rPr lang="en-US" sz="1800" kern="0" dirty="0"/>
              <a:t>200 inpatient beds; day hospital and outpatient facilities</a:t>
            </a:r>
          </a:p>
          <a:p>
            <a:pPr marL="0" indent="0">
              <a:spcAft>
                <a:spcPts val="450"/>
              </a:spcAft>
              <a:buNone/>
              <a:defRPr/>
            </a:pPr>
            <a:endParaRPr lang="en-US" sz="800" kern="0" dirty="0"/>
          </a:p>
          <a:p>
            <a:pPr>
              <a:spcAft>
                <a:spcPts val="450"/>
              </a:spcAft>
              <a:defRPr/>
            </a:pPr>
            <a:r>
              <a:rPr lang="en-US" sz="1800" kern="0" dirty="0"/>
              <a:t>Patients from all over the world</a:t>
            </a:r>
          </a:p>
          <a:p>
            <a:pPr marL="0" indent="0">
              <a:spcAft>
                <a:spcPts val="450"/>
              </a:spcAft>
              <a:buNone/>
              <a:defRPr/>
            </a:pPr>
            <a:endParaRPr lang="en-US" sz="800" kern="0" dirty="0"/>
          </a:p>
          <a:p>
            <a:pPr>
              <a:spcAft>
                <a:spcPts val="450"/>
              </a:spcAft>
              <a:defRPr/>
            </a:pPr>
            <a:r>
              <a:rPr lang="en-US" sz="1800" kern="0" dirty="0"/>
              <a:t>Clinical care units surrounded by research labs</a:t>
            </a:r>
          </a:p>
          <a:p>
            <a:pPr marL="0" indent="0">
              <a:spcAft>
                <a:spcPts val="450"/>
              </a:spcAft>
              <a:buNone/>
              <a:defRPr/>
            </a:pPr>
            <a:endParaRPr lang="en-US" sz="800" kern="0" dirty="0"/>
          </a:p>
          <a:p>
            <a:pPr>
              <a:spcAft>
                <a:spcPts val="450"/>
              </a:spcAft>
              <a:defRPr/>
            </a:pPr>
            <a:r>
              <a:rPr lang="en-US" sz="1800" kern="0" dirty="0"/>
              <a:t>Specialized infrastructure</a:t>
            </a:r>
          </a:p>
          <a:p>
            <a:pPr marL="0" indent="0">
              <a:spcAft>
                <a:spcPts val="450"/>
              </a:spcAft>
              <a:buNone/>
              <a:defRPr/>
            </a:pPr>
            <a:endParaRPr lang="en-US" sz="800" kern="0" dirty="0"/>
          </a:p>
          <a:p>
            <a:pPr>
              <a:spcAft>
                <a:spcPts val="450"/>
              </a:spcAft>
              <a:defRPr/>
            </a:pPr>
            <a:r>
              <a:rPr lang="en-US" sz="1800" kern="0" dirty="0"/>
              <a:t>Every patient enrolled in a research protocol; &gt; 1,500 active protocols</a:t>
            </a:r>
          </a:p>
          <a:p>
            <a:pPr marL="0" indent="0">
              <a:spcAft>
                <a:spcPts val="450"/>
              </a:spcAft>
              <a:buNone/>
              <a:defRPr/>
            </a:pPr>
            <a:endParaRPr lang="en-US" sz="800" kern="0" dirty="0"/>
          </a:p>
          <a:p>
            <a:pPr>
              <a:spcAft>
                <a:spcPts val="450"/>
              </a:spcAft>
              <a:defRPr/>
            </a:pPr>
            <a:r>
              <a:rPr lang="en-US" sz="1800" kern="0" dirty="0"/>
              <a:t>Care provided at no cost to patients</a:t>
            </a:r>
          </a:p>
          <a:p>
            <a:pPr marL="0" indent="0">
              <a:spcAft>
                <a:spcPts val="450"/>
              </a:spcAft>
              <a:buNone/>
              <a:defRPr/>
            </a:pPr>
            <a:endParaRPr lang="en-US" sz="3825" b="1" kern="0" dirty="0">
              <a:solidFill>
                <a:srgbClr val="FFFF99"/>
              </a:solidFill>
            </a:endParaRPr>
          </a:p>
        </p:txBody>
      </p:sp>
    </p:spTree>
    <p:extLst>
      <p:ext uri="{BB962C8B-B14F-4D97-AF65-F5344CB8AC3E}">
        <p14:creationId xmlns:p14="http://schemas.microsoft.com/office/powerpoint/2010/main" val="1559519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dirty="0">
                <a:solidFill>
                  <a:schemeClr val="tx1"/>
                </a:solidFill>
                <a:ea typeface="ＭＳ Ｐゴシック"/>
              </a:rPr>
              <a:t>The NIH Intramural Program Conducts Research in Multiple States </a:t>
            </a:r>
            <a:endParaRPr lang="en-US" altLang="en-US" dirty="0">
              <a:solidFill>
                <a:schemeClr val="tx1"/>
              </a:solidFill>
              <a:ea typeface="ＭＳ Ｐゴシック" pitchFamily="34" charset="-128"/>
            </a:endParaRPr>
          </a:p>
        </p:txBody>
      </p:sp>
      <p:sp>
        <p:nvSpPr>
          <p:cNvPr id="8195" name="Content Placeholder 2"/>
          <p:cNvSpPr>
            <a:spLocks noGrp="1"/>
          </p:cNvSpPr>
          <p:nvPr>
            <p:ph idx="1"/>
          </p:nvPr>
        </p:nvSpPr>
        <p:spPr/>
        <p:txBody>
          <a:bodyPr/>
          <a:lstStyle/>
          <a:p>
            <a:pPr lvl="0" eaLnBrk="1" hangingPunct="1"/>
            <a:r>
              <a:rPr lang="en-US" sz="2400" dirty="0">
                <a:solidFill>
                  <a:srgbClr val="000000"/>
                </a:solidFill>
                <a:ea typeface="ＭＳ Ｐゴシック"/>
              </a:rPr>
              <a:t>Rockville, Gaithersburg, Frederick and Baltimore, MD (NCI, NIA, NIAAA, NIAID, NIDA)</a:t>
            </a:r>
          </a:p>
          <a:p>
            <a:pPr lvl="0" eaLnBrk="1" hangingPunct="1"/>
            <a:endParaRPr lang="en-US" sz="800" dirty="0">
              <a:solidFill>
                <a:srgbClr val="000000"/>
              </a:solidFill>
              <a:ea typeface="ＭＳ Ｐゴシック"/>
            </a:endParaRPr>
          </a:p>
          <a:p>
            <a:pPr lvl="0" eaLnBrk="1" hangingPunct="1"/>
            <a:r>
              <a:rPr lang="en-US" sz="2400" dirty="0">
                <a:solidFill>
                  <a:srgbClr val="000000"/>
                </a:solidFill>
                <a:ea typeface="ＭＳ Ｐゴシック"/>
              </a:rPr>
              <a:t>Research Triangle Park (Raleigh/Durham), NC (NIEHS)</a:t>
            </a:r>
          </a:p>
          <a:p>
            <a:pPr marL="0" lvl="0" indent="0" eaLnBrk="1" hangingPunct="1">
              <a:buNone/>
            </a:pPr>
            <a:endParaRPr lang="en-US" sz="800" dirty="0">
              <a:solidFill>
                <a:srgbClr val="000000"/>
              </a:solidFill>
              <a:ea typeface="ＭＳ Ｐゴシック"/>
            </a:endParaRPr>
          </a:p>
          <a:p>
            <a:pPr lvl="0" eaLnBrk="1" hangingPunct="1"/>
            <a:r>
              <a:rPr lang="en-US" sz="2400" dirty="0">
                <a:solidFill>
                  <a:srgbClr val="000000"/>
                </a:solidFill>
                <a:ea typeface="ＭＳ Ｐゴシック"/>
              </a:rPr>
              <a:t>Hamilton, MT (NIAID)</a:t>
            </a:r>
          </a:p>
          <a:p>
            <a:pPr marL="0" lvl="0" indent="0" eaLnBrk="1" hangingPunct="1">
              <a:buNone/>
            </a:pPr>
            <a:endParaRPr lang="en-US" sz="800" dirty="0">
              <a:solidFill>
                <a:srgbClr val="000000"/>
              </a:solidFill>
              <a:ea typeface="ＭＳ Ｐゴシック"/>
            </a:endParaRPr>
          </a:p>
          <a:p>
            <a:pPr lvl="0" eaLnBrk="1" hangingPunct="1"/>
            <a:r>
              <a:rPr lang="en-US" sz="2400" dirty="0">
                <a:solidFill>
                  <a:srgbClr val="000000"/>
                </a:solidFill>
                <a:ea typeface="ＭＳ Ｐゴシック"/>
              </a:rPr>
              <a:t>Phoenix, AZ (NIDDK)</a:t>
            </a:r>
          </a:p>
          <a:p>
            <a:pPr marL="0" lvl="0" indent="0" eaLnBrk="1" hangingPunct="1">
              <a:buNone/>
            </a:pPr>
            <a:endParaRPr lang="en-US" sz="800" dirty="0">
              <a:solidFill>
                <a:srgbClr val="000000"/>
              </a:solidFill>
              <a:ea typeface="ＭＳ Ｐゴシック"/>
            </a:endParaRPr>
          </a:p>
          <a:p>
            <a:pPr lvl="0" eaLnBrk="1" hangingPunct="1"/>
            <a:r>
              <a:rPr lang="en-US" sz="2400" dirty="0">
                <a:solidFill>
                  <a:srgbClr val="000000"/>
                </a:solidFill>
                <a:ea typeface="ＭＳ Ｐゴシック"/>
              </a:rPr>
              <a:t>Framingham, Mass. (NHLBI)</a:t>
            </a:r>
          </a:p>
          <a:p>
            <a:pPr marL="0" lvl="0" indent="0" eaLnBrk="1" hangingPunct="1">
              <a:buNone/>
            </a:pPr>
            <a:endParaRPr lang="en-US" sz="800" dirty="0">
              <a:solidFill>
                <a:srgbClr val="000000"/>
              </a:solidFill>
              <a:ea typeface="ＭＳ Ｐゴシック"/>
            </a:endParaRPr>
          </a:p>
          <a:p>
            <a:pPr lvl="0" eaLnBrk="1" hangingPunct="1"/>
            <a:r>
              <a:rPr lang="en-US" sz="2400" dirty="0">
                <a:solidFill>
                  <a:srgbClr val="000000"/>
                </a:solidFill>
                <a:ea typeface="ＭＳ Ｐゴシック"/>
              </a:rPr>
              <a:t>Detroit, MI (NICHD)</a:t>
            </a:r>
          </a:p>
          <a:p>
            <a:pPr marL="0" indent="0" eaLnBrk="1" hangingPunct="1">
              <a:buNone/>
            </a:pPr>
            <a:endParaRPr lang="en-US" b="1" dirty="0">
              <a:solidFill>
                <a:srgbClr val="000000"/>
              </a:solidFill>
              <a:ea typeface="ＭＳ Ｐゴシック"/>
            </a:endParaRPr>
          </a:p>
          <a:p>
            <a:pPr marL="342900" indent="-342900" eaLnBrk="1" hangingPunct="1">
              <a:buClrTx/>
              <a:buNone/>
            </a:pPr>
            <a:r>
              <a:rPr lang="en-US" altLang="en-US" sz="1400" dirty="0">
                <a:solidFill>
                  <a:srgbClr val="000000"/>
                </a:solidFill>
                <a:ea typeface="ＭＳ Ｐゴシック" pitchFamily="34" charset="-128"/>
                <a:hlinkClick r:id="rId2"/>
              </a:rPr>
              <a:t>http://irp.nih.gov/our-research/our-programs/text</a:t>
            </a:r>
            <a:endParaRPr lang="en-US" altLang="en-US" sz="1400" dirty="0">
              <a:solidFill>
                <a:srgbClr val="000000"/>
              </a:solidFill>
              <a:ea typeface="ＭＳ Ｐゴシック" pitchFamily="34" charset="-128"/>
            </a:endParaRPr>
          </a:p>
          <a:p>
            <a:pPr marL="342900" indent="-342900" eaLnBrk="1" hangingPunct="1">
              <a:buClrTx/>
              <a:buNone/>
            </a:pPr>
            <a:endParaRPr lang="en-US" altLang="en-US" sz="3200" dirty="0">
              <a:solidFill>
                <a:srgbClr val="000000"/>
              </a:solidFill>
              <a:ea typeface="ＭＳ Ｐゴシック" pitchFamily="34" charset="-128"/>
            </a:endParaRPr>
          </a:p>
          <a:p>
            <a:pPr lvl="1">
              <a:buFont typeface="Arial" charset="0"/>
              <a:buChar char="•"/>
            </a:pPr>
            <a:endParaRPr lang="en-US" altLang="en-US" dirty="0">
              <a:ea typeface="ＭＳ Ｐゴシック" pitchFamily="34" charset="-128"/>
            </a:endParaRPr>
          </a:p>
        </p:txBody>
      </p:sp>
    </p:spTree>
    <p:extLst>
      <p:ext uri="{BB962C8B-B14F-4D97-AF65-F5344CB8AC3E}">
        <p14:creationId xmlns:p14="http://schemas.microsoft.com/office/powerpoint/2010/main" val="156565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4806-5B4F-41BB-8D29-03295ADF40C6}"/>
              </a:ext>
            </a:extLst>
          </p:cNvPr>
          <p:cNvSpPr>
            <a:spLocks noGrp="1"/>
          </p:cNvSpPr>
          <p:nvPr>
            <p:ph type="title"/>
          </p:nvPr>
        </p:nvSpPr>
        <p:spPr/>
        <p:txBody>
          <a:bodyPr/>
          <a:lstStyle/>
          <a:p>
            <a:pPr algn="ctr"/>
            <a:r>
              <a:rPr lang="en-US" dirty="0">
                <a:solidFill>
                  <a:schemeClr val="tx1"/>
                </a:solidFill>
              </a:rPr>
              <a:t>*Typical IC Research Organizational Structure</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B4EAA75E-6627-4F82-8DBB-70BE86AA0A4C}"/>
              </a:ext>
            </a:extLst>
          </p:cNvPr>
          <p:cNvSpPr>
            <a:spLocks noGrp="1"/>
          </p:cNvSpPr>
          <p:nvPr>
            <p:ph idx="1"/>
          </p:nvPr>
        </p:nvSpPr>
        <p:spPr>
          <a:xfrm>
            <a:off x="609600" y="2529046"/>
            <a:ext cx="10972800" cy="2611005"/>
          </a:xfrm>
        </p:spPr>
        <p:txBody>
          <a:bodyPr/>
          <a:lstStyle/>
          <a:p>
            <a:pPr marL="0" indent="0" algn="ctr">
              <a:buNone/>
            </a:pPr>
            <a:r>
              <a:rPr lang="en-US" sz="2400" dirty="0"/>
              <a:t>Scientific Director                                                                   Clinical Director</a:t>
            </a:r>
          </a:p>
          <a:p>
            <a:pPr algn="ctr"/>
            <a:endParaRPr lang="en-US" sz="2400" dirty="0"/>
          </a:p>
          <a:p>
            <a:pPr marL="0" indent="0" algn="ctr">
              <a:buNone/>
            </a:pPr>
            <a:r>
              <a:rPr lang="en-US" sz="2400" dirty="0"/>
              <a:t>Laboratories/Branches/Programs</a:t>
            </a:r>
          </a:p>
          <a:p>
            <a:pPr marL="0" indent="0" algn="ctr">
              <a:buNone/>
            </a:pPr>
            <a:r>
              <a:rPr lang="en-US" sz="2400" dirty="0"/>
              <a:t> Sections and Units (Individual PIs)</a:t>
            </a:r>
          </a:p>
          <a:p>
            <a:endParaRPr lang="en-US" dirty="0"/>
          </a:p>
        </p:txBody>
      </p:sp>
      <p:sp>
        <p:nvSpPr>
          <p:cNvPr id="4" name="Slide Number Placeholder 3">
            <a:extLst>
              <a:ext uri="{FF2B5EF4-FFF2-40B4-BE49-F238E27FC236}">
                <a16:creationId xmlns:a16="http://schemas.microsoft.com/office/drawing/2014/main" id="{61A4833A-91E0-4E7C-B65A-7354215F15FE}"/>
              </a:ext>
            </a:extLst>
          </p:cNvPr>
          <p:cNvSpPr>
            <a:spLocks noGrp="1"/>
          </p:cNvSpPr>
          <p:nvPr>
            <p:ph type="sldNum" sz="quarter" idx="12"/>
          </p:nvPr>
        </p:nvSpPr>
        <p:spPr/>
        <p:txBody>
          <a:bodyPr/>
          <a:lstStyle/>
          <a:p>
            <a:pPr>
              <a:defRPr/>
            </a:pPr>
            <a:fld id="{44FDD559-ECFD-471A-A3FB-A941F710544F}" type="slidenum">
              <a:rPr lang="en-US" altLang="en-US" smtClean="0"/>
              <a:pPr>
                <a:defRPr/>
              </a:pPr>
              <a:t>9</a:t>
            </a:fld>
            <a:endParaRPr lang="en-US" altLang="en-US"/>
          </a:p>
        </p:txBody>
      </p:sp>
      <p:cxnSp>
        <p:nvCxnSpPr>
          <p:cNvPr id="7" name="Straight Connector 6">
            <a:extLst>
              <a:ext uri="{FF2B5EF4-FFF2-40B4-BE49-F238E27FC236}">
                <a16:creationId xmlns:a16="http://schemas.microsoft.com/office/drawing/2014/main" id="{2AC2BAB1-F1A0-4ADD-8CF2-FAE3645CB9BD}"/>
              </a:ext>
            </a:extLst>
          </p:cNvPr>
          <p:cNvCxnSpPr/>
          <p:nvPr/>
        </p:nvCxnSpPr>
        <p:spPr bwMode="auto">
          <a:xfrm>
            <a:off x="6626357" y="2075020"/>
            <a:ext cx="3773347" cy="405109"/>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DE3E596-3E68-48D5-9D58-AFAE1D681BD4}"/>
              </a:ext>
            </a:extLst>
          </p:cNvPr>
          <p:cNvCxnSpPr>
            <a:cxnSpLocks/>
          </p:cNvCxnSpPr>
          <p:nvPr/>
        </p:nvCxnSpPr>
        <p:spPr bwMode="auto">
          <a:xfrm flipH="1">
            <a:off x="1804979" y="2047315"/>
            <a:ext cx="3773347" cy="405109"/>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7E41874B-EDFA-4DBF-A75E-58C316860E43}"/>
              </a:ext>
            </a:extLst>
          </p:cNvPr>
          <p:cNvSpPr txBox="1"/>
          <p:nvPr/>
        </p:nvSpPr>
        <p:spPr>
          <a:xfrm>
            <a:off x="4835241" y="1399315"/>
            <a:ext cx="2521518" cy="738664"/>
          </a:xfrm>
          <a:prstGeom prst="rect">
            <a:avLst/>
          </a:prstGeom>
          <a:noFill/>
        </p:spPr>
        <p:txBody>
          <a:bodyPr wrap="square" rtlCol="0">
            <a:spAutoFit/>
          </a:bodyPr>
          <a:lstStyle/>
          <a:p>
            <a:pPr algn="ctr"/>
            <a:r>
              <a:rPr lang="en-US" sz="2400" dirty="0"/>
              <a:t>IC Director  </a:t>
            </a:r>
          </a:p>
          <a:p>
            <a:endParaRPr lang="en-US" dirty="0"/>
          </a:p>
        </p:txBody>
      </p:sp>
      <p:sp>
        <p:nvSpPr>
          <p:cNvPr id="10" name="TextBox 9">
            <a:extLst>
              <a:ext uri="{FF2B5EF4-FFF2-40B4-BE49-F238E27FC236}">
                <a16:creationId xmlns:a16="http://schemas.microsoft.com/office/drawing/2014/main" id="{A8DB1820-908E-4F7E-B2B1-2D86482F249D}"/>
              </a:ext>
            </a:extLst>
          </p:cNvPr>
          <p:cNvSpPr txBox="1"/>
          <p:nvPr/>
        </p:nvSpPr>
        <p:spPr>
          <a:xfrm>
            <a:off x="6456232" y="5403266"/>
            <a:ext cx="5548314" cy="707886"/>
          </a:xfrm>
          <a:prstGeom prst="rect">
            <a:avLst/>
          </a:prstGeom>
          <a:noFill/>
        </p:spPr>
        <p:txBody>
          <a:bodyPr wrap="none" rtlCol="0">
            <a:spAutoFit/>
          </a:bodyPr>
          <a:lstStyle/>
          <a:p>
            <a:r>
              <a:rPr lang="en-US" sz="2000" dirty="0"/>
              <a:t>*Some ICs have flat structures and others may </a:t>
            </a:r>
          </a:p>
          <a:p>
            <a:r>
              <a:rPr lang="en-US" sz="2000" dirty="0"/>
              <a:t>have different names for the components</a:t>
            </a:r>
          </a:p>
        </p:txBody>
      </p:sp>
    </p:spTree>
    <p:extLst>
      <p:ext uri="{BB962C8B-B14F-4D97-AF65-F5344CB8AC3E}">
        <p14:creationId xmlns:p14="http://schemas.microsoft.com/office/powerpoint/2010/main" val="2876840099"/>
      </p:ext>
    </p:extLst>
  </p:cSld>
  <p:clrMapOvr>
    <a:masterClrMapping/>
  </p:clrMapOvr>
</p:sld>
</file>

<file path=ppt/theme/theme1.xml><?xml version="1.0" encoding="utf-8"?>
<a:theme xmlns:a="http://schemas.openxmlformats.org/drawingml/2006/main" name="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HR_PPT_Templa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NIH IRP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3728</TotalTime>
  <Words>3867</Words>
  <Application>Microsoft Office PowerPoint</Application>
  <PresentationFormat>Widescreen</PresentationFormat>
  <Paragraphs>628</Paragraphs>
  <Slides>52</Slides>
  <Notes>12</Notes>
  <HiddenSlides>0</HiddenSlides>
  <MMClips>0</MMClips>
  <ScaleCrop>false</ScaleCrop>
  <HeadingPairs>
    <vt:vector size="6" baseType="variant">
      <vt:variant>
        <vt:lpstr>Fonts Used</vt:lpstr>
      </vt:variant>
      <vt:variant>
        <vt:i4>6</vt:i4>
      </vt:variant>
      <vt:variant>
        <vt:lpstr>Theme</vt:lpstr>
      </vt:variant>
      <vt:variant>
        <vt:i4>18</vt:i4>
      </vt:variant>
      <vt:variant>
        <vt:lpstr>Slide Titles</vt:lpstr>
      </vt:variant>
      <vt:variant>
        <vt:i4>52</vt:i4>
      </vt:variant>
    </vt:vector>
  </HeadingPairs>
  <TitlesOfParts>
    <vt:vector size="76" baseType="lpstr">
      <vt:lpstr>Arial</vt:lpstr>
      <vt:lpstr>Calibri</vt:lpstr>
      <vt:lpstr>Gill Sans MT</vt:lpstr>
      <vt:lpstr>Times</vt:lpstr>
      <vt:lpstr>Times New Roman</vt:lpstr>
      <vt:lpstr>Verdana</vt:lpstr>
      <vt:lpstr>NIH IRP Design</vt:lpstr>
      <vt:lpstr>1_NIH IRP Design</vt:lpstr>
      <vt:lpstr>2_NIH IRP Design</vt:lpstr>
      <vt:lpstr>Default Design</vt:lpstr>
      <vt:lpstr>4_NIH IRP Design</vt:lpstr>
      <vt:lpstr>3_NIH IRP Design</vt:lpstr>
      <vt:lpstr>5_NIH IRP Design</vt:lpstr>
      <vt:lpstr>6_NIH IRP Design</vt:lpstr>
      <vt:lpstr>7_NIH IRP Design</vt:lpstr>
      <vt:lpstr>8_NIH IRP Design</vt:lpstr>
      <vt:lpstr>9_NIH IRP Design</vt:lpstr>
      <vt:lpstr>10_NIH IRP Design</vt:lpstr>
      <vt:lpstr>11_NIH IRP Design</vt:lpstr>
      <vt:lpstr>12_NIH IRP Design</vt:lpstr>
      <vt:lpstr>13_NIH IRP Design</vt:lpstr>
      <vt:lpstr>14_NIH IRP Design</vt:lpstr>
      <vt:lpstr>1_Default Design</vt:lpstr>
      <vt:lpstr>1_OHR_PPT_Template</vt:lpstr>
      <vt:lpstr>An Orientation Guide for NIH Scientific Directors</vt:lpstr>
      <vt:lpstr>PowerPoint Presentation</vt:lpstr>
      <vt:lpstr>PowerPoint Presentation</vt:lpstr>
      <vt:lpstr>The Intramural Research Program (IRP) Represents Approximately 11% of the NIH Budget </vt:lpstr>
      <vt:lpstr>PowerPoint Presentation</vt:lpstr>
      <vt:lpstr>PowerPoint Presentation</vt:lpstr>
      <vt:lpstr>The NIH Clinical Center “There’s no other hospital like it”</vt:lpstr>
      <vt:lpstr>The NIH Intramural Program Conducts Research in Multiple States </vt:lpstr>
      <vt:lpstr>*Typical IC Research Organizational Structure </vt:lpstr>
      <vt:lpstr>Intramural Professional Designations (IPDs) Tenured Positions in Green</vt:lpstr>
      <vt:lpstr>*Non-IPD Additional Titles for Staff Clinicians</vt:lpstr>
      <vt:lpstr>Non-IPD Additional Titles for Staff Scientists</vt:lpstr>
      <vt:lpstr>PowerPoint Presentation</vt:lpstr>
      <vt:lpstr>PowerPoint Presentation</vt:lpstr>
      <vt:lpstr>Key Elements of Intramural Program</vt:lpstr>
      <vt:lpstr>Distinctive Features of Intramural Research</vt:lpstr>
      <vt:lpstr>Distinctive Features of Intramural Research</vt:lpstr>
      <vt:lpstr>Key Intramural Achievements</vt:lpstr>
      <vt:lpstr>PowerPoint Presentation</vt:lpstr>
      <vt:lpstr>Scientific Director Responsibilities Include</vt:lpstr>
      <vt:lpstr>Scientific Director Responsibilities Include (cont.)</vt:lpstr>
      <vt:lpstr>PowerPoint Presentation</vt:lpstr>
      <vt:lpstr>Criteria for Scientific Review of Intramural Research </vt:lpstr>
      <vt:lpstr>Board of Scientific Counselors</vt:lpstr>
      <vt:lpstr>Tenure at the NIH</vt:lpstr>
      <vt:lpstr>Official Criteria for Tenure</vt:lpstr>
      <vt:lpstr>Official Criteria for Tenure (cont.)</vt:lpstr>
      <vt:lpstr>Documentation to Assess Fulfillment of the Criteria for Tenure </vt:lpstr>
      <vt:lpstr>Documentation to Assess Fulfillment of the Criteria for Tenure (cont.)</vt:lpstr>
      <vt:lpstr>Management Controls Survey </vt:lpstr>
      <vt:lpstr>Topics Covered in the Survey Include</vt:lpstr>
      <vt:lpstr>Administrative Review of Scientific Directors</vt:lpstr>
      <vt:lpstr>The NIH Equity Committee</vt:lpstr>
      <vt:lpstr>Scientific Review of Scientific Directors’  Independent Research</vt:lpstr>
      <vt:lpstr>Mandated Training for Scientific Staff Working in  NIH Facilities</vt:lpstr>
      <vt:lpstr>Key Resources</vt:lpstr>
      <vt:lpstr>The Shared Resources Subcommittee (SRS) of the Board of Scientific Directors</vt:lpstr>
      <vt:lpstr>SRS-Supported Activities</vt:lpstr>
      <vt:lpstr>SRS-Supported Activities (cont.)</vt:lpstr>
      <vt:lpstr>PowerPoint Presentation</vt:lpstr>
      <vt:lpstr> Selected Trans-NIH  Career Development and Recruitment Programs</vt:lpstr>
      <vt:lpstr>The NIH Distinguished Scholars Program</vt:lpstr>
      <vt:lpstr>Annual PI Leadership Workshop Series  for New Junior PIs, Organized by OIR</vt:lpstr>
      <vt:lpstr>Selected Topics from PI Workshops for FY2020 </vt:lpstr>
      <vt:lpstr>Additional Mentoring for Tenure-Track Investigators and Assistant Clinical Investigators</vt:lpstr>
      <vt:lpstr>NIH Organizations Which Support Trainees</vt:lpstr>
      <vt:lpstr>Selected Educational and Informational Resources</vt:lpstr>
      <vt:lpstr>Selected Educational and Informational Resources (cont.)</vt:lpstr>
      <vt:lpstr>Bridge Research Grants for Senior Fellows </vt:lpstr>
      <vt:lpstr>Office of Intramural Research Leadership and Staff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Mentorship: A Personal Perspective</dc:title>
  <dc:creator>Owens, Roland (NIH/OD) [E]</dc:creator>
  <cp:lastModifiedBy>Owens, Roland (NIH/OD) [E]</cp:lastModifiedBy>
  <cp:revision>168</cp:revision>
  <cp:lastPrinted>2017-11-27T16:22:29Z</cp:lastPrinted>
  <dcterms:created xsi:type="dcterms:W3CDTF">2017-08-09T22:32:49Z</dcterms:created>
  <dcterms:modified xsi:type="dcterms:W3CDTF">2020-02-25T15:11:12Z</dcterms:modified>
</cp:coreProperties>
</file>